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0"/>
  </p:notesMasterIdLst>
  <p:sldIdLst>
    <p:sldId id="261" r:id="rId2"/>
    <p:sldId id="296" r:id="rId3"/>
    <p:sldId id="283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293" r:id="rId12"/>
    <p:sldId id="282" r:id="rId13"/>
    <p:sldId id="286" r:id="rId14"/>
    <p:sldId id="287" r:id="rId15"/>
    <p:sldId id="288" r:id="rId16"/>
    <p:sldId id="289" r:id="rId17"/>
    <p:sldId id="290" r:id="rId18"/>
    <p:sldId id="294" r:id="rId19"/>
    <p:sldId id="292" r:id="rId20"/>
    <p:sldId id="304" r:id="rId21"/>
    <p:sldId id="305" r:id="rId22"/>
    <p:sldId id="306" r:id="rId23"/>
    <p:sldId id="308" r:id="rId24"/>
    <p:sldId id="309" r:id="rId25"/>
    <p:sldId id="310" r:id="rId26"/>
    <p:sldId id="312" r:id="rId27"/>
    <p:sldId id="311" r:id="rId28"/>
    <p:sldId id="31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42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03F4C-FA05-407D-9495-57D771987680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FEF55-7196-479D-B0AB-29284D834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82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8352B-0EEA-4923-8945-57066AD5FA91}" type="datetime1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Вихирева С.В.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AEFD-62D0-447A-AF60-BB27662EB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23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0A1F-0332-4027-8BD7-5E044E8EEC60}" type="datetime1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Вихирева С.В.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AEFD-62D0-447A-AF60-BB27662EB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674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0F38-77DB-48E7-8A9A-C840C558214F}" type="datetime1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Вихирева С.В.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AEFD-62D0-447A-AF60-BB27662EB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76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C86B7-DF27-4B78-8E55-1D5837D11B18}" type="datetime1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Вихирева С.В.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AEFD-62D0-447A-AF60-BB27662EB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45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8AD3-B964-4A71-B1CA-564F673FBBE7}" type="datetime1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Вихирева С.В.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AEFD-62D0-447A-AF60-BB27662EB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03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4DBB-7718-47D2-9584-F9C4BD075331}" type="datetime1">
              <a:rPr lang="ru-RU" smtClean="0"/>
              <a:pPr/>
              <a:t>25.11.2023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Вихирева С.В.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AEFD-62D0-447A-AF60-BB27662EB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586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8928-17E0-4CF4-B145-0CD8B35E5FB6}" type="datetime1">
              <a:rPr lang="ru-RU" smtClean="0"/>
              <a:pPr/>
              <a:t>25.11.2023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Вихирева С.В.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AEFD-62D0-447A-AF60-BB27662EB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83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4069-188F-424A-821B-0D8B0D2D2EF3}" type="datetime1">
              <a:rPr lang="ru-RU" smtClean="0"/>
              <a:pPr/>
              <a:t>25.11.2023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Вихирева С.В.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AEFD-62D0-447A-AF60-BB27662EB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3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4C93-A372-4B4C-8224-B85A756076D5}" type="datetime1">
              <a:rPr lang="ru-RU" smtClean="0"/>
              <a:pPr/>
              <a:t>25.11.2023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Вихирева С.В.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AEFD-62D0-447A-AF60-BB27662EB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42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3B2E-AC1B-41D7-82B2-2EB124ECAECE}" type="datetime1">
              <a:rPr lang="ru-RU" smtClean="0"/>
              <a:pPr/>
              <a:t>25.11.2023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Вихирева С.В.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AEFD-62D0-447A-AF60-BB27662EB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21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6F2-2EE9-4190-845D-11A6C4F4961A}" type="datetime1">
              <a:rPr lang="ru-RU" smtClean="0"/>
              <a:pPr/>
              <a:t>25.11.2023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Вихирева С.В.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AEFD-62D0-447A-AF60-BB27662EB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75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C99B1-0B5B-4C1C-8029-206BE50F9C12}" type="datetime1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Вихирева С.В.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3AEFD-62D0-447A-AF60-BB27662EB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82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5.jpeg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21.jpeg"/><Relationship Id="rId4" Type="http://schemas.openxmlformats.org/officeDocument/2006/relationships/image" Target="../media/image17.pn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5.jpeg"/><Relationship Id="rId7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21.jpeg"/><Relationship Id="rId4" Type="http://schemas.openxmlformats.org/officeDocument/2006/relationships/image" Target="../media/image17.pn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7.png"/><Relationship Id="rId4" Type="http://schemas.openxmlformats.org/officeDocument/2006/relationships/image" Target="../media/image15.jpeg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microsoft.com/office/2007/relationships/hdphoto" Target="../media/hdphoto2.wdp"/><Relationship Id="rId9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7.jpeg"/><Relationship Id="rId4" Type="http://schemas.microsoft.com/office/2007/relationships/hdphoto" Target="../media/hdphoto2.wdp"/><Relationship Id="rId9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24.jpeg"/><Relationship Id="rId4" Type="http://schemas.microsoft.com/office/2007/relationships/hdphoto" Target="../media/hdphoto2.wdp"/><Relationship Id="rId9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microsoft.com/office/2007/relationships/hdphoto" Target="../media/hdphoto2.wdp"/><Relationship Id="rId7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7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4.jpeg"/><Relationship Id="rId10" Type="http://schemas.openxmlformats.org/officeDocument/2006/relationships/image" Target="../media/image25.jpeg"/><Relationship Id="rId4" Type="http://schemas.microsoft.com/office/2007/relationships/hdphoto" Target="../media/hdphoto2.wdp"/><Relationship Id="rId9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6.jpeg"/><Relationship Id="rId4" Type="http://schemas.microsoft.com/office/2007/relationships/hdphoto" Target="../media/hdphoto2.wdp"/><Relationship Id="rId9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microsoft.com/office/2007/relationships/hdphoto" Target="../media/hdphoto2.wdp"/><Relationship Id="rId9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8.jpeg"/><Relationship Id="rId4" Type="http://schemas.microsoft.com/office/2007/relationships/hdphoto" Target="../media/hdphoto2.wdp"/><Relationship Id="rId9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microsoft.com/office/2007/relationships/hdphoto" Target="../media/hdphoto2.wdp"/><Relationship Id="rId4" Type="http://schemas.openxmlformats.org/officeDocument/2006/relationships/image" Target="../media/image25.jpe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nikol-buket.com/tx/mz/img/komnatnie_rastenia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0146">
            <a:off x="36047" y="5055030"/>
            <a:ext cx="1676415" cy="17955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http://rasteniya.dp.ua/img/structure/max/5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012">
            <a:off x="108969" y="79484"/>
            <a:ext cx="1530570" cy="15336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87602" y="6492875"/>
            <a:ext cx="856397" cy="365125"/>
          </a:xfrm>
        </p:spPr>
        <p:txBody>
          <a:bodyPr/>
          <a:lstStyle/>
          <a:p>
            <a:fld id="{73D8352B-0EEA-4923-8945-57066AD5FA91}" type="datetime1">
              <a:rPr lang="ru-RU" sz="1100" smtClean="0">
                <a:solidFill>
                  <a:schemeClr val="tx1"/>
                </a:solidFill>
              </a:rPr>
              <a:pPr/>
              <a:t>25.11.2023</a:t>
            </a:fld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plants-house.ru/uploads/posts/2009-12/1259837670_465.jpe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465505">
            <a:off x="866728" y="1393470"/>
            <a:ext cx="1470913" cy="16430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2" descr="http://rasteniya.dp.ua/img/structure/max/2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458" y="2835017"/>
            <a:ext cx="1681121" cy="15824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4" descr="https://encrypted-tbn1.gstatic.com/images?q=tbn:ANd9GcSQd7Zdt7LQGo8QKCW8v_dGTkDAs4U-DhGnHrlIXj32P2jEAlyQ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4071">
            <a:off x="1321836" y="4104401"/>
            <a:ext cx="1581833" cy="18078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Прямоугольник 14"/>
          <p:cNvSpPr/>
          <p:nvPr/>
        </p:nvSpPr>
        <p:spPr>
          <a:xfrm>
            <a:off x="1993014" y="742809"/>
            <a:ext cx="70663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Интерактивная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anose="02000600000000000000" pitchFamily="2" charset="0"/>
              </a:rPr>
              <a:t>викторина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54838" y="1900093"/>
            <a:ext cx="571325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anose="020B0504020000000003" pitchFamily="34" charset="0"/>
              </a:rPr>
              <a:t>Знакомые незнакомцы</a:t>
            </a:r>
            <a:r>
              <a:rPr lang="ru-RU" sz="48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anose="020B0504020000000003" pitchFamily="34" charset="0"/>
              </a:rPr>
              <a:t>:</a:t>
            </a:r>
          </a:p>
          <a:p>
            <a:pPr algn="ctr"/>
            <a:r>
              <a:rPr lang="ru-RU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anose="020B0504020000000003" pitchFamily="34" charset="0"/>
              </a:rPr>
              <a:t>КОМНАТНЫЕ РАСТЕНИЯ</a:t>
            </a:r>
          </a:p>
        </p:txBody>
      </p:sp>
    </p:spTree>
    <p:extLst>
      <p:ext uri="{BB962C8B-B14F-4D97-AF65-F5344CB8AC3E}">
        <p14:creationId xmlns:p14="http://schemas.microsoft.com/office/powerpoint/2010/main" val="188041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88822" y="35939"/>
            <a:ext cx="1677943" cy="2593419"/>
            <a:chOff x="326521" y="35939"/>
            <a:chExt cx="1677943" cy="2593419"/>
          </a:xfrm>
        </p:grpSpPr>
        <p:pic>
          <p:nvPicPr>
            <p:cNvPr id="1026" name="Picture 2" descr="http://xn----8sbehdui5a2bzg.a-internet.ru/sites/default/files/imagecache/product_full/stoletnik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21" y="35939"/>
              <a:ext cx="1660865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774277" y="1702869"/>
              <a:ext cx="1230187" cy="926489"/>
              <a:chOff x="1290175" y="1700624"/>
              <a:chExt cx="1230187" cy="926489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2020299" y="1700624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290175" y="2165448"/>
                <a:ext cx="872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алоэ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5" name="Группа 4"/>
          <p:cNvGrpSpPr/>
          <p:nvPr/>
        </p:nvGrpSpPr>
        <p:grpSpPr>
          <a:xfrm>
            <a:off x="6780928" y="35939"/>
            <a:ext cx="2300630" cy="2585608"/>
            <a:chOff x="6843370" y="35939"/>
            <a:chExt cx="2300630" cy="2585608"/>
          </a:xfrm>
        </p:grpSpPr>
        <p:pic>
          <p:nvPicPr>
            <p:cNvPr id="1032" name="Picture 8" descr="http://fon2.ru/AMPEL/image_ampel/hlorofitum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3685" y="35939"/>
              <a:ext cx="215999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6843370" y="1692546"/>
              <a:ext cx="2300630" cy="929001"/>
              <a:chOff x="6952296" y="1685607"/>
              <a:chExt cx="2300630" cy="929001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952296" y="2152943"/>
                <a:ext cx="23006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хлорофитум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4771514" y="35939"/>
            <a:ext cx="1868028" cy="2606692"/>
            <a:chOff x="4964572" y="35939"/>
            <a:chExt cx="1868028" cy="2606692"/>
          </a:xfrm>
        </p:grpSpPr>
        <p:pic>
          <p:nvPicPr>
            <p:cNvPr id="2" name="Picture 6" descr="http://ogorodsadovod.com/sites/default/files/u79/2015/11/monstera4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572" y="35939"/>
              <a:ext cx="1868028" cy="21634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4972420" y="1692546"/>
              <a:ext cx="1825468" cy="950085"/>
              <a:chOff x="5219551" y="1681828"/>
              <a:chExt cx="1825468" cy="950085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19551" y="2170248"/>
                <a:ext cx="18085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монстера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7245070" y="4266232"/>
            <a:ext cx="1875835" cy="2591768"/>
            <a:chOff x="7245070" y="4266232"/>
            <a:chExt cx="1875835" cy="2591768"/>
          </a:xfrm>
        </p:grpSpPr>
        <p:pic>
          <p:nvPicPr>
            <p:cNvPr id="1042" name="Picture 18" descr="http://flower-flower.ru/cimages/22156/IZtKizHgK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557765" y="4266232"/>
              <a:ext cx="133665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245070" y="5938815"/>
              <a:ext cx="1875835" cy="919185"/>
              <a:chOff x="7485998" y="5993585"/>
              <a:chExt cx="1875835" cy="919185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635281" y="5993585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485998" y="6451105"/>
                <a:ext cx="1875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сансевьера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290015" y="4289835"/>
            <a:ext cx="1619750" cy="2588205"/>
            <a:chOff x="290015" y="4289835"/>
            <a:chExt cx="1619750" cy="2588205"/>
          </a:xfrm>
        </p:grpSpPr>
        <p:pic>
          <p:nvPicPr>
            <p:cNvPr id="1036" name="Picture 12" descr="http://tsvetem.ru/wp-content/uploads/2013/02/Hedera-1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15" y="4289835"/>
              <a:ext cx="160038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Группа 23"/>
            <p:cNvGrpSpPr/>
            <p:nvPr/>
          </p:nvGrpSpPr>
          <p:grpSpPr>
            <a:xfrm>
              <a:off x="496303" y="5940457"/>
              <a:ext cx="1413462" cy="937583"/>
              <a:chOff x="496303" y="5940457"/>
              <a:chExt cx="1413462" cy="937583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409702" y="5940457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9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96303" y="6416375"/>
                <a:ext cx="11304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плющ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4060218" y="4276417"/>
            <a:ext cx="3221513" cy="2588269"/>
            <a:chOff x="4060218" y="4276417"/>
            <a:chExt cx="3221513" cy="2588269"/>
          </a:xfrm>
        </p:grpSpPr>
        <p:pic>
          <p:nvPicPr>
            <p:cNvPr id="1040" name="Picture 16" descr="http://homester.com.ua/wp-content/uploads/2015/02/27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218" y="4276417"/>
              <a:ext cx="3221513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4642992" y="5925018"/>
              <a:ext cx="2638739" cy="939668"/>
              <a:chOff x="4145228" y="5964060"/>
              <a:chExt cx="2638739" cy="939668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145228" y="6442063"/>
                <a:ext cx="20617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нефролепис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2148233" y="4276417"/>
            <a:ext cx="1669541" cy="2601624"/>
            <a:chOff x="2148233" y="4276417"/>
            <a:chExt cx="1669541" cy="2601624"/>
          </a:xfrm>
        </p:grpSpPr>
        <p:pic>
          <p:nvPicPr>
            <p:cNvPr id="1038" name="Picture 14" descr="http://www.floren.com.ua/images/ins/b/i_85_1.jpg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148233" y="4276417"/>
              <a:ext cx="1628961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2363110" y="5930601"/>
              <a:ext cx="1454664" cy="947440"/>
              <a:chOff x="2433232" y="5895975"/>
              <a:chExt cx="1454664" cy="947440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387833" y="589597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433232" y="6381750"/>
                <a:ext cx="13708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кактус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2059823" y="42949"/>
            <a:ext cx="2476419" cy="2599682"/>
            <a:chOff x="2119860" y="35939"/>
            <a:chExt cx="2476419" cy="2599682"/>
          </a:xfrm>
        </p:grpSpPr>
        <p:pic>
          <p:nvPicPr>
            <p:cNvPr id="1028" name="Picture 4" descr="http://ogorodsadovod.com/sites/default/files/u79/2015/08/flower_1_2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860" y="35939"/>
              <a:ext cx="2468571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2457341" y="1702869"/>
              <a:ext cx="2138938" cy="932752"/>
              <a:chOff x="3147725" y="1685590"/>
              <a:chExt cx="2138938" cy="93275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4786600" y="1685590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147725" y="2156677"/>
                <a:ext cx="1962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пеларгония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sp>
        <p:nvSpPr>
          <p:cNvPr id="34" name="Прямоугольник 33"/>
          <p:cNvSpPr/>
          <p:nvPr/>
        </p:nvSpPr>
        <p:spPr>
          <a:xfrm>
            <a:off x="250903" y="2621547"/>
            <a:ext cx="8642195" cy="15696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нашей комнате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растёт, никогда он не цветёт.</a:t>
            </a:r>
          </a:p>
          <a:p>
            <a:pPr lvl="0" indent="1588" algn="ctr">
              <a:defRPr/>
            </a:pP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Листья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у него, как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перья.</a:t>
            </a:r>
            <a:endParaRPr lang="ru-RU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 в народе есть поверье – </a:t>
            </a:r>
          </a:p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Где в лесу он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зацветёт, человек там клад найдёт. </a:t>
            </a:r>
            <a:endParaRPr lang="ru-RU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3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Группа 67"/>
          <p:cNvGrpSpPr/>
          <p:nvPr/>
        </p:nvGrpSpPr>
        <p:grpSpPr>
          <a:xfrm>
            <a:off x="190073" y="72217"/>
            <a:ext cx="1555580" cy="2545897"/>
            <a:chOff x="738306" y="70140"/>
            <a:chExt cx="1555580" cy="2545897"/>
          </a:xfrm>
        </p:grpSpPr>
        <p:pic>
          <p:nvPicPr>
            <p:cNvPr id="69" name="Picture 2" descr="http://s41.radikal.ru/i093/1107/99/127c191cfff2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306" y="70140"/>
              <a:ext cx="1555580" cy="21111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0" name="Группа 69"/>
            <p:cNvGrpSpPr/>
            <p:nvPr/>
          </p:nvGrpSpPr>
          <p:grpSpPr>
            <a:xfrm>
              <a:off x="994896" y="1690469"/>
              <a:ext cx="1290269" cy="925568"/>
              <a:chOff x="1062647" y="1691344"/>
              <a:chExt cx="1290269" cy="925568"/>
            </a:xfrm>
          </p:grpSpPr>
          <p:sp>
            <p:nvSpPr>
              <p:cNvPr id="71" name="Овал 70"/>
              <p:cNvSpPr/>
              <p:nvPr/>
            </p:nvSpPr>
            <p:spPr>
              <a:xfrm>
                <a:off x="1852853" y="1691344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062647" y="2155247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3" name="Группа 62"/>
          <p:cNvGrpSpPr/>
          <p:nvPr/>
        </p:nvGrpSpPr>
        <p:grpSpPr>
          <a:xfrm>
            <a:off x="4614798" y="4534318"/>
            <a:ext cx="1723324" cy="2323682"/>
            <a:chOff x="5060643" y="4534318"/>
            <a:chExt cx="1723324" cy="2323682"/>
          </a:xfrm>
        </p:grpSpPr>
        <p:pic>
          <p:nvPicPr>
            <p:cNvPr id="64" name="Picture 2" descr="http://www.ru.all.biz/img/ru/catalog/1248643.jpe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643" y="4534318"/>
              <a:ext cx="1711815" cy="19233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5" name="Группа 64"/>
            <p:cNvGrpSpPr/>
            <p:nvPr/>
          </p:nvGrpSpPr>
          <p:grpSpPr>
            <a:xfrm>
              <a:off x="5299339" y="5964060"/>
              <a:ext cx="1484628" cy="893940"/>
              <a:chOff x="5299339" y="5964060"/>
              <a:chExt cx="1484628" cy="893940"/>
            </a:xfrm>
          </p:grpSpPr>
          <p:sp>
            <p:nvSpPr>
              <p:cNvPr id="66" name="Овал 65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299339" y="6396335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47" name="Группа 46"/>
          <p:cNvGrpSpPr/>
          <p:nvPr/>
        </p:nvGrpSpPr>
        <p:grpSpPr>
          <a:xfrm>
            <a:off x="6875892" y="72217"/>
            <a:ext cx="2126216" cy="2550759"/>
            <a:chOff x="6984818" y="65278"/>
            <a:chExt cx="2126216" cy="2550759"/>
          </a:xfrm>
        </p:grpSpPr>
        <p:pic>
          <p:nvPicPr>
            <p:cNvPr id="51" name="Picture 2" descr="http://fs00.infourok.ru/images/doc/318/318117/hello_html_7fd74a89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4818" y="65278"/>
              <a:ext cx="2126216" cy="21262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2" name="Группа 51"/>
            <p:cNvGrpSpPr/>
            <p:nvPr/>
          </p:nvGrpSpPr>
          <p:grpSpPr>
            <a:xfrm>
              <a:off x="7170829" y="1685607"/>
              <a:ext cx="1934107" cy="930430"/>
              <a:chOff x="7170829" y="1685607"/>
              <a:chExt cx="1934107" cy="930430"/>
            </a:xfrm>
          </p:grpSpPr>
          <p:sp>
            <p:nvSpPr>
              <p:cNvPr id="56" name="Овал 55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170829" y="2154372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2" name="Группа 61"/>
          <p:cNvGrpSpPr/>
          <p:nvPr/>
        </p:nvGrpSpPr>
        <p:grpSpPr>
          <a:xfrm>
            <a:off x="6659060" y="4534319"/>
            <a:ext cx="2359171" cy="2323681"/>
            <a:chOff x="6683532" y="4534319"/>
            <a:chExt cx="2359171" cy="2323681"/>
          </a:xfrm>
        </p:grpSpPr>
        <p:pic>
          <p:nvPicPr>
            <p:cNvPr id="1028" name="Picture 4" descr="http://cveti-rasteniya.ru/wp-content/gallery/balzamin/21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683532" y="4534319"/>
              <a:ext cx="2359171" cy="18997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043052" y="5912211"/>
              <a:ext cx="1979988" cy="945789"/>
              <a:chOff x="7259508" y="5966981"/>
              <a:chExt cx="1979988" cy="945789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739434" y="5966981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259508" y="6451105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4" name="Группа 3"/>
          <p:cNvGrpSpPr/>
          <p:nvPr/>
        </p:nvGrpSpPr>
        <p:grpSpPr>
          <a:xfrm>
            <a:off x="2153666" y="87419"/>
            <a:ext cx="1743579" cy="2548202"/>
            <a:chOff x="2844050" y="70140"/>
            <a:chExt cx="1743579" cy="2548202"/>
          </a:xfrm>
        </p:grpSpPr>
        <p:pic>
          <p:nvPicPr>
            <p:cNvPr id="54" name="Picture 6" descr="http://www.rastimir.ru/encyclopedia/pictures/coleus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050" y="70140"/>
              <a:ext cx="1743579" cy="21213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3147725" y="1695380"/>
              <a:ext cx="1437036" cy="922962"/>
              <a:chOff x="3147725" y="1695380"/>
              <a:chExt cx="1437036" cy="92296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4084698" y="1695380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147725" y="2156677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26" name="Группа 25"/>
          <p:cNvGrpSpPr/>
          <p:nvPr/>
        </p:nvGrpSpPr>
        <p:grpSpPr>
          <a:xfrm>
            <a:off x="2341690" y="4534319"/>
            <a:ext cx="1946821" cy="2309096"/>
            <a:chOff x="2433232" y="4534319"/>
            <a:chExt cx="1946821" cy="2309096"/>
          </a:xfrm>
        </p:grpSpPr>
        <p:pic>
          <p:nvPicPr>
            <p:cNvPr id="60" name="Picture 6" descr="http://www.ru.all.biz/img/ru/catalog/1920126.jpe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1325" y="4534319"/>
              <a:ext cx="1868728" cy="18687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2433232" y="5917272"/>
              <a:ext cx="1940162" cy="926143"/>
              <a:chOff x="2433232" y="5917272"/>
              <a:chExt cx="1940162" cy="926143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873331" y="5917272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433232" y="6381750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44" name="Группа 43"/>
          <p:cNvGrpSpPr/>
          <p:nvPr/>
        </p:nvGrpSpPr>
        <p:grpSpPr>
          <a:xfrm>
            <a:off x="4277443" y="72217"/>
            <a:ext cx="2223875" cy="2551167"/>
            <a:chOff x="4882585" y="72634"/>
            <a:chExt cx="2223875" cy="2551167"/>
          </a:xfrm>
        </p:grpSpPr>
        <p:pic>
          <p:nvPicPr>
            <p:cNvPr id="53" name="Picture 2" descr="http://proflorista.ru/uploads/posts/2014-08/1409142175_sposoby-razmnozheniya-monstery-foto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585" y="72634"/>
              <a:ext cx="2223875" cy="21091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8" name="Группа 57"/>
            <p:cNvGrpSpPr/>
            <p:nvPr/>
          </p:nvGrpSpPr>
          <p:grpSpPr>
            <a:xfrm>
              <a:off x="5045615" y="1685608"/>
              <a:ext cx="2039183" cy="938193"/>
              <a:chOff x="5005836" y="1681828"/>
              <a:chExt cx="2039183" cy="938193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005836" y="2158356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24" name="Группа 23"/>
          <p:cNvGrpSpPr/>
          <p:nvPr/>
        </p:nvGrpSpPr>
        <p:grpSpPr>
          <a:xfrm>
            <a:off x="142884" y="4534318"/>
            <a:ext cx="1882117" cy="2309097"/>
            <a:chOff x="142884" y="4534318"/>
            <a:chExt cx="1882117" cy="2309097"/>
          </a:xfrm>
        </p:grpSpPr>
        <p:pic>
          <p:nvPicPr>
            <p:cNvPr id="59" name="Picture 2" descr="http://business-lady.com/images/20288_Survivor_Salmon-Senta_enlxn_enl.jpg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2622" y="4534318"/>
              <a:ext cx="1862379" cy="19105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Овал 32"/>
            <p:cNvSpPr/>
            <p:nvPr/>
          </p:nvSpPr>
          <p:spPr>
            <a:xfrm>
              <a:off x="1520747" y="5950642"/>
              <a:ext cx="500063" cy="48577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2884" y="6381750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4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1443568" y="2621547"/>
            <a:ext cx="64876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</a:rPr>
              <a:t>2 РАУНД</a:t>
            </a:r>
            <a:endParaRPr lang="ru-RU" sz="9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B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64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153666" y="87419"/>
            <a:ext cx="1743579" cy="2548202"/>
            <a:chOff x="2844050" y="70140"/>
            <a:chExt cx="1743579" cy="2548202"/>
          </a:xfrm>
        </p:grpSpPr>
        <p:pic>
          <p:nvPicPr>
            <p:cNvPr id="54" name="Picture 6" descr="http://www.rastimir.ru/encyclopedia/pictures/coleus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050" y="70140"/>
              <a:ext cx="1743579" cy="21213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3147725" y="1695380"/>
              <a:ext cx="1437036" cy="922962"/>
              <a:chOff x="3147725" y="1695380"/>
              <a:chExt cx="1437036" cy="92296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4084698" y="1695380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147725" y="2156677"/>
                <a:ext cx="12170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колеус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2" name="Группа 1"/>
          <p:cNvGrpSpPr/>
          <p:nvPr/>
        </p:nvGrpSpPr>
        <p:grpSpPr>
          <a:xfrm>
            <a:off x="190073" y="72217"/>
            <a:ext cx="1555580" cy="2545897"/>
            <a:chOff x="738306" y="70140"/>
            <a:chExt cx="1555580" cy="2545897"/>
          </a:xfrm>
        </p:grpSpPr>
        <p:pic>
          <p:nvPicPr>
            <p:cNvPr id="53" name="Picture 2" descr="http://s41.radikal.ru/i093/1107/99/127c191cfff2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306" y="70140"/>
              <a:ext cx="1555580" cy="21111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994896" y="1690469"/>
              <a:ext cx="1290269" cy="925568"/>
              <a:chOff x="1062647" y="1691344"/>
              <a:chExt cx="1290269" cy="925568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852853" y="1691344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062647" y="2155247"/>
                <a:ext cx="11641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фикус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22" name="Группа 21"/>
          <p:cNvGrpSpPr/>
          <p:nvPr/>
        </p:nvGrpSpPr>
        <p:grpSpPr>
          <a:xfrm>
            <a:off x="6875892" y="72217"/>
            <a:ext cx="2126216" cy="2550759"/>
            <a:chOff x="6984818" y="65278"/>
            <a:chExt cx="2126216" cy="2550759"/>
          </a:xfrm>
        </p:grpSpPr>
        <p:pic>
          <p:nvPicPr>
            <p:cNvPr id="58" name="Picture 2" descr="http://fs00.infourok.ru/images/doc/318/318117/hello_html_7fd74a89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4818" y="65278"/>
              <a:ext cx="2126216" cy="21262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7170829" y="1685607"/>
              <a:ext cx="1934107" cy="930430"/>
              <a:chOff x="7170829" y="1685607"/>
              <a:chExt cx="1934107" cy="930430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170829" y="2154372"/>
                <a:ext cx="1875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сансевьера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4277443" y="72217"/>
            <a:ext cx="2223875" cy="2551167"/>
            <a:chOff x="4882585" y="72634"/>
            <a:chExt cx="2223875" cy="2551167"/>
          </a:xfrm>
        </p:grpSpPr>
        <p:pic>
          <p:nvPicPr>
            <p:cNvPr id="55" name="Picture 2" descr="http://proflorista.ru/uploads/posts/2014-08/1409142175_sposoby-razmnozheniya-monstery-foto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585" y="72634"/>
              <a:ext cx="2223875" cy="21091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5045615" y="1685608"/>
              <a:ext cx="2039183" cy="938193"/>
              <a:chOff x="5005836" y="1681828"/>
              <a:chExt cx="2039183" cy="938193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005836" y="2158356"/>
                <a:ext cx="18085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монстера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2" name="Группа 61"/>
          <p:cNvGrpSpPr/>
          <p:nvPr/>
        </p:nvGrpSpPr>
        <p:grpSpPr>
          <a:xfrm>
            <a:off x="6659060" y="4534319"/>
            <a:ext cx="2359171" cy="2323681"/>
            <a:chOff x="6683532" y="4534319"/>
            <a:chExt cx="2359171" cy="2323681"/>
          </a:xfrm>
        </p:grpSpPr>
        <p:pic>
          <p:nvPicPr>
            <p:cNvPr id="1028" name="Picture 4" descr="http://cveti-rasteniya.ru/wp-content/gallery/balzamin/21.jp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683532" y="4534319"/>
              <a:ext cx="2359171" cy="18997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043052" y="5912211"/>
              <a:ext cx="1979988" cy="945789"/>
              <a:chOff x="7259508" y="5966981"/>
              <a:chExt cx="1979988" cy="945789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739434" y="5966981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259508" y="6451105"/>
                <a:ext cx="18341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бальзамин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24" name="Группа 23"/>
          <p:cNvGrpSpPr/>
          <p:nvPr/>
        </p:nvGrpSpPr>
        <p:grpSpPr>
          <a:xfrm>
            <a:off x="142884" y="4534318"/>
            <a:ext cx="1962397" cy="2309097"/>
            <a:chOff x="142884" y="4534318"/>
            <a:chExt cx="1962397" cy="2309097"/>
          </a:xfrm>
        </p:grpSpPr>
        <p:pic>
          <p:nvPicPr>
            <p:cNvPr id="59" name="Picture 2" descr="http://business-lady.com/images/20288_Survivor_Salmon-Senta_enlxn_enl.jp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2622" y="4534318"/>
              <a:ext cx="1862379" cy="19105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Овал 32"/>
            <p:cNvSpPr/>
            <p:nvPr/>
          </p:nvSpPr>
          <p:spPr>
            <a:xfrm>
              <a:off x="1520747" y="5950642"/>
              <a:ext cx="500063" cy="48577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2884" y="6381750"/>
              <a:ext cx="19623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rPr>
                <a:t>пеларгония</a:t>
              </a:r>
              <a:endParaRPr lang="ru-RU" sz="24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614798" y="4534318"/>
            <a:ext cx="1723324" cy="2323682"/>
            <a:chOff x="5060643" y="4534318"/>
            <a:chExt cx="1723324" cy="2323682"/>
          </a:xfrm>
        </p:grpSpPr>
        <p:pic>
          <p:nvPicPr>
            <p:cNvPr id="61" name="Picture 2" descr="http://www.ru.all.biz/img/ru/catalog/1248643.jpe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643" y="4534318"/>
              <a:ext cx="1711815" cy="19233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5299339" y="5964060"/>
              <a:ext cx="1484628" cy="893940"/>
              <a:chOff x="5299339" y="5964060"/>
              <a:chExt cx="1484628" cy="893940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299339" y="6396335"/>
                <a:ext cx="11993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финик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sp>
        <p:nvSpPr>
          <p:cNvPr id="48" name="Прямоугольник 47"/>
          <p:cNvSpPr/>
          <p:nvPr/>
        </p:nvSpPr>
        <p:spPr>
          <a:xfrm>
            <a:off x="1583689" y="2852389"/>
            <a:ext cx="5976623" cy="120032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Растение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быту называют Варварин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цвет,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или декабрист,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потому что оно цветёт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декабре.</a:t>
            </a:r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798" y="0"/>
            <a:ext cx="9144000" cy="6838223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2341690" y="4534319"/>
            <a:ext cx="2024913" cy="2309096"/>
            <a:chOff x="2433232" y="4534319"/>
            <a:chExt cx="2024913" cy="2309096"/>
          </a:xfrm>
        </p:grpSpPr>
        <p:pic>
          <p:nvPicPr>
            <p:cNvPr id="60" name="Picture 6" descr="http://www.ru.all.biz/img/ru/catalog/1920126.jpe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1325" y="4534319"/>
              <a:ext cx="1868728" cy="18687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2433232" y="5917272"/>
              <a:ext cx="2024913" cy="926143"/>
              <a:chOff x="2433232" y="5917272"/>
              <a:chExt cx="2024913" cy="926143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873331" y="5917272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433232" y="6381750"/>
                <a:ext cx="20249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зигокактус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655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0.13785 -0.325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92" y="-1629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2341690" y="4534319"/>
            <a:ext cx="2024913" cy="2309096"/>
            <a:chOff x="2433232" y="4534319"/>
            <a:chExt cx="2024913" cy="2309096"/>
          </a:xfrm>
        </p:grpSpPr>
        <p:pic>
          <p:nvPicPr>
            <p:cNvPr id="60" name="Picture 6" descr="http://www.ru.all.biz/img/ru/catalog/1920126.jpe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1325" y="4534319"/>
              <a:ext cx="1868728" cy="18687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2433232" y="5917272"/>
              <a:ext cx="2024913" cy="926143"/>
              <a:chOff x="2433232" y="5917272"/>
              <a:chExt cx="2024913" cy="926143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873331" y="5917272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433232" y="6381750"/>
                <a:ext cx="20249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зигокактус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2" name="Группа 1"/>
          <p:cNvGrpSpPr/>
          <p:nvPr/>
        </p:nvGrpSpPr>
        <p:grpSpPr>
          <a:xfrm>
            <a:off x="190073" y="72217"/>
            <a:ext cx="1555580" cy="2545897"/>
            <a:chOff x="738306" y="70140"/>
            <a:chExt cx="1555580" cy="2545897"/>
          </a:xfrm>
        </p:grpSpPr>
        <p:pic>
          <p:nvPicPr>
            <p:cNvPr id="53" name="Picture 2" descr="http://s41.radikal.ru/i093/1107/99/127c191cfff2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306" y="70140"/>
              <a:ext cx="1555580" cy="21111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994896" y="1690469"/>
              <a:ext cx="1290269" cy="925568"/>
              <a:chOff x="1062647" y="1691344"/>
              <a:chExt cx="1290269" cy="925568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852853" y="1691344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062647" y="2155247"/>
                <a:ext cx="11641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фикус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22" name="Группа 21"/>
          <p:cNvGrpSpPr/>
          <p:nvPr/>
        </p:nvGrpSpPr>
        <p:grpSpPr>
          <a:xfrm>
            <a:off x="6875892" y="72217"/>
            <a:ext cx="2126216" cy="2550759"/>
            <a:chOff x="6984818" y="65278"/>
            <a:chExt cx="2126216" cy="2550759"/>
          </a:xfrm>
        </p:grpSpPr>
        <p:pic>
          <p:nvPicPr>
            <p:cNvPr id="58" name="Picture 2" descr="http://fs00.infourok.ru/images/doc/318/318117/hello_html_7fd74a89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4818" y="65278"/>
              <a:ext cx="2126216" cy="21262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7170829" y="1685607"/>
              <a:ext cx="1934107" cy="930430"/>
              <a:chOff x="7170829" y="1685607"/>
              <a:chExt cx="1934107" cy="930430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170829" y="2154372"/>
                <a:ext cx="1875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сансевьера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4277443" y="72217"/>
            <a:ext cx="2223875" cy="2551167"/>
            <a:chOff x="4882585" y="72634"/>
            <a:chExt cx="2223875" cy="2551167"/>
          </a:xfrm>
        </p:grpSpPr>
        <p:pic>
          <p:nvPicPr>
            <p:cNvPr id="55" name="Picture 2" descr="http://proflorista.ru/uploads/posts/2014-08/1409142175_sposoby-razmnozheniya-monstery-foto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585" y="72634"/>
              <a:ext cx="2223875" cy="21091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5045615" y="1685608"/>
              <a:ext cx="2039183" cy="938193"/>
              <a:chOff x="5005836" y="1681828"/>
              <a:chExt cx="2039183" cy="938193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005836" y="2158356"/>
                <a:ext cx="18085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монстера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2" name="Группа 61"/>
          <p:cNvGrpSpPr/>
          <p:nvPr/>
        </p:nvGrpSpPr>
        <p:grpSpPr>
          <a:xfrm>
            <a:off x="6659060" y="4534319"/>
            <a:ext cx="2359171" cy="2323681"/>
            <a:chOff x="6683532" y="4534319"/>
            <a:chExt cx="2359171" cy="2323681"/>
          </a:xfrm>
        </p:grpSpPr>
        <p:pic>
          <p:nvPicPr>
            <p:cNvPr id="1028" name="Picture 4" descr="http://cveti-rasteniya.ru/wp-content/gallery/balzamin/21.jp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683532" y="4534319"/>
              <a:ext cx="2359171" cy="18997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043052" y="5912211"/>
              <a:ext cx="1979988" cy="945789"/>
              <a:chOff x="7259508" y="5966981"/>
              <a:chExt cx="1979988" cy="945789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739434" y="5966981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259508" y="6451105"/>
                <a:ext cx="18341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бальзамин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24" name="Группа 23"/>
          <p:cNvGrpSpPr/>
          <p:nvPr/>
        </p:nvGrpSpPr>
        <p:grpSpPr>
          <a:xfrm>
            <a:off x="142884" y="4534318"/>
            <a:ext cx="1962397" cy="2309097"/>
            <a:chOff x="142884" y="4534318"/>
            <a:chExt cx="1962397" cy="2309097"/>
          </a:xfrm>
        </p:grpSpPr>
        <p:pic>
          <p:nvPicPr>
            <p:cNvPr id="59" name="Picture 2" descr="http://business-lady.com/images/20288_Survivor_Salmon-Senta_enlxn_enl.jp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2622" y="4534318"/>
              <a:ext cx="1862379" cy="19105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Овал 32"/>
            <p:cNvSpPr/>
            <p:nvPr/>
          </p:nvSpPr>
          <p:spPr>
            <a:xfrm>
              <a:off x="1520747" y="5950642"/>
              <a:ext cx="500063" cy="48577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2884" y="6381750"/>
              <a:ext cx="19623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rPr>
                <a:t>пеларгония</a:t>
              </a:r>
              <a:endParaRPr lang="ru-RU" sz="24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614798" y="4534318"/>
            <a:ext cx="1723324" cy="2323682"/>
            <a:chOff x="5060643" y="4534318"/>
            <a:chExt cx="1723324" cy="2323682"/>
          </a:xfrm>
        </p:grpSpPr>
        <p:pic>
          <p:nvPicPr>
            <p:cNvPr id="61" name="Picture 2" descr="http://www.ru.all.biz/img/ru/catalog/1248643.jpe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643" y="4534318"/>
              <a:ext cx="1711815" cy="19233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5299339" y="5964060"/>
              <a:ext cx="1484628" cy="893940"/>
              <a:chOff x="5299339" y="5964060"/>
              <a:chExt cx="1484628" cy="893940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299339" y="6396335"/>
                <a:ext cx="11993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финик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sp>
        <p:nvSpPr>
          <p:cNvPr id="48" name="Прямоугольник 47"/>
          <p:cNvSpPr/>
          <p:nvPr/>
        </p:nvSpPr>
        <p:spPr>
          <a:xfrm>
            <a:off x="1710000" y="2728980"/>
            <a:ext cx="5724000" cy="15696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«Комнатная </a:t>
            </a:r>
            <a:r>
              <a:rPr lang="ru-RU" sz="2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крапивка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» - полукустарник, похожий четырехгранными стеблями</a:t>
            </a:r>
          </a:p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 формой листьев на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крапиву.</a:t>
            </a:r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0"/>
            <a:ext cx="9144000" cy="6838223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2153666" y="87419"/>
            <a:ext cx="1743579" cy="2548202"/>
            <a:chOff x="2844050" y="70140"/>
            <a:chExt cx="1743579" cy="2548202"/>
          </a:xfrm>
        </p:grpSpPr>
        <p:pic>
          <p:nvPicPr>
            <p:cNvPr id="54" name="Picture 6" descr="http://www.rastimir.ru/encyclopedia/pictures/coleus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050" y="70140"/>
              <a:ext cx="1743579" cy="21213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3147725" y="1695380"/>
              <a:ext cx="1437036" cy="922962"/>
              <a:chOff x="3147725" y="1695380"/>
              <a:chExt cx="1437036" cy="92296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4084698" y="1695380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147725" y="2156677"/>
                <a:ext cx="12170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колеус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006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0.16354 0.3254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1627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153666" y="87419"/>
            <a:ext cx="1743579" cy="2548202"/>
            <a:chOff x="2844050" y="70140"/>
            <a:chExt cx="1743579" cy="2548202"/>
          </a:xfrm>
        </p:grpSpPr>
        <p:pic>
          <p:nvPicPr>
            <p:cNvPr id="54" name="Picture 6" descr="http://www.rastimir.ru/encyclopedia/pictures/coleus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050" y="70140"/>
              <a:ext cx="1743579" cy="21213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3147725" y="1695380"/>
              <a:ext cx="1437036" cy="922962"/>
              <a:chOff x="3147725" y="1695380"/>
              <a:chExt cx="1437036" cy="92296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4084698" y="1695380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147725" y="2156677"/>
                <a:ext cx="12170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колеус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26" name="Группа 25"/>
          <p:cNvGrpSpPr/>
          <p:nvPr/>
        </p:nvGrpSpPr>
        <p:grpSpPr>
          <a:xfrm>
            <a:off x="2341690" y="4534319"/>
            <a:ext cx="2024913" cy="2309096"/>
            <a:chOff x="2433232" y="4534319"/>
            <a:chExt cx="2024913" cy="2309096"/>
          </a:xfrm>
        </p:grpSpPr>
        <p:pic>
          <p:nvPicPr>
            <p:cNvPr id="60" name="Picture 6" descr="http://www.ru.all.biz/img/ru/catalog/1920126.jpe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1325" y="4534319"/>
              <a:ext cx="1868728" cy="18687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2433232" y="5917272"/>
              <a:ext cx="2024913" cy="926143"/>
              <a:chOff x="2433232" y="5917272"/>
              <a:chExt cx="2024913" cy="926143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873331" y="5917272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433232" y="6381750"/>
                <a:ext cx="20249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зигокактус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2" name="Группа 1"/>
          <p:cNvGrpSpPr/>
          <p:nvPr/>
        </p:nvGrpSpPr>
        <p:grpSpPr>
          <a:xfrm>
            <a:off x="190073" y="72217"/>
            <a:ext cx="1555580" cy="2545897"/>
            <a:chOff x="738306" y="70140"/>
            <a:chExt cx="1555580" cy="2545897"/>
          </a:xfrm>
        </p:grpSpPr>
        <p:pic>
          <p:nvPicPr>
            <p:cNvPr id="53" name="Picture 2" descr="http://s41.radikal.ru/i093/1107/99/127c191cfff2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306" y="70140"/>
              <a:ext cx="1555580" cy="21111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994896" y="1690469"/>
              <a:ext cx="1290269" cy="925568"/>
              <a:chOff x="1062647" y="1691344"/>
              <a:chExt cx="1290269" cy="925568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852853" y="1691344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062647" y="2155247"/>
                <a:ext cx="11641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фикус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22" name="Группа 21"/>
          <p:cNvGrpSpPr/>
          <p:nvPr/>
        </p:nvGrpSpPr>
        <p:grpSpPr>
          <a:xfrm>
            <a:off x="6875892" y="72217"/>
            <a:ext cx="2126216" cy="2550759"/>
            <a:chOff x="6984818" y="65278"/>
            <a:chExt cx="2126216" cy="2550759"/>
          </a:xfrm>
        </p:grpSpPr>
        <p:pic>
          <p:nvPicPr>
            <p:cNvPr id="58" name="Picture 2" descr="http://fs00.infourok.ru/images/doc/318/318117/hello_html_7fd74a89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4818" y="65278"/>
              <a:ext cx="2126216" cy="21262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7170829" y="1685607"/>
              <a:ext cx="1934107" cy="930430"/>
              <a:chOff x="7170829" y="1685607"/>
              <a:chExt cx="1934107" cy="930430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170829" y="2154372"/>
                <a:ext cx="1875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сансевьера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4277443" y="72217"/>
            <a:ext cx="2223875" cy="2551167"/>
            <a:chOff x="4882585" y="72634"/>
            <a:chExt cx="2223875" cy="2551167"/>
          </a:xfrm>
        </p:grpSpPr>
        <p:pic>
          <p:nvPicPr>
            <p:cNvPr id="55" name="Picture 2" descr="http://proflorista.ru/uploads/posts/2014-08/1409142175_sposoby-razmnozheniya-monstery-foto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585" y="72634"/>
              <a:ext cx="2223875" cy="21091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5045615" y="1685608"/>
              <a:ext cx="2039183" cy="938193"/>
              <a:chOff x="5005836" y="1681828"/>
              <a:chExt cx="2039183" cy="938193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005836" y="2158356"/>
                <a:ext cx="18085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монстера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24" name="Группа 23"/>
          <p:cNvGrpSpPr/>
          <p:nvPr/>
        </p:nvGrpSpPr>
        <p:grpSpPr>
          <a:xfrm>
            <a:off x="142884" y="4534318"/>
            <a:ext cx="1962397" cy="2309097"/>
            <a:chOff x="142884" y="4534318"/>
            <a:chExt cx="1962397" cy="2309097"/>
          </a:xfrm>
        </p:grpSpPr>
        <p:pic>
          <p:nvPicPr>
            <p:cNvPr id="59" name="Picture 2" descr="http://business-lady.com/images/20288_Survivor_Salmon-Senta_enlxn_enl.jp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2622" y="4534318"/>
              <a:ext cx="1862379" cy="19105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Овал 32"/>
            <p:cNvSpPr/>
            <p:nvPr/>
          </p:nvSpPr>
          <p:spPr>
            <a:xfrm>
              <a:off x="1520747" y="5950642"/>
              <a:ext cx="500063" cy="48577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2884" y="6381750"/>
              <a:ext cx="19623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rPr>
                <a:t>пеларгония</a:t>
              </a:r>
              <a:endParaRPr lang="ru-RU" sz="24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614798" y="4534318"/>
            <a:ext cx="1723324" cy="2323682"/>
            <a:chOff x="5060643" y="4534318"/>
            <a:chExt cx="1723324" cy="2323682"/>
          </a:xfrm>
        </p:grpSpPr>
        <p:pic>
          <p:nvPicPr>
            <p:cNvPr id="61" name="Picture 2" descr="http://www.ru.all.biz/img/ru/catalog/1248643.jpe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643" y="4534318"/>
              <a:ext cx="1711815" cy="19233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5299339" y="5964060"/>
              <a:ext cx="1484628" cy="893940"/>
              <a:chOff x="5299339" y="5964060"/>
              <a:chExt cx="1484628" cy="893940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299339" y="6396335"/>
                <a:ext cx="11993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финик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sp>
        <p:nvSpPr>
          <p:cNvPr id="48" name="Прямоугольник 47"/>
          <p:cNvSpPr/>
          <p:nvPr/>
        </p:nvSpPr>
        <p:spPr>
          <a:xfrm>
            <a:off x="766270" y="2728980"/>
            <a:ext cx="7611461" cy="15696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За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яркую окраску цветов это растение называют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огонёк.</a:t>
            </a:r>
          </a:p>
          <a:p>
            <a:pPr lvl="0" indent="1588" algn="ctr">
              <a:defRPr/>
            </a:pP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из-за небольших капелек на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листочках,</a:t>
            </a:r>
          </a:p>
          <a:p>
            <a:pPr lvl="0" indent="1588" algn="ctr">
              <a:defRPr/>
            </a:pP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он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получил «прозвище» - «Ванька мокрый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».</a:t>
            </a:r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0"/>
            <a:ext cx="9144000" cy="6838223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2" name="Группа 61"/>
          <p:cNvGrpSpPr/>
          <p:nvPr/>
        </p:nvGrpSpPr>
        <p:grpSpPr>
          <a:xfrm>
            <a:off x="6659060" y="4534319"/>
            <a:ext cx="2359171" cy="2323681"/>
            <a:chOff x="6683532" y="4534319"/>
            <a:chExt cx="2359171" cy="2323681"/>
          </a:xfrm>
        </p:grpSpPr>
        <p:pic>
          <p:nvPicPr>
            <p:cNvPr id="1028" name="Picture 4" descr="http://cveti-rasteniya.ru/wp-content/gallery/balzamin/21.jpg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683532" y="4534319"/>
              <a:ext cx="2359171" cy="18997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043052" y="5912211"/>
              <a:ext cx="1979988" cy="945789"/>
              <a:chOff x="7259508" y="5966981"/>
              <a:chExt cx="1979988" cy="945789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739434" y="5966981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259508" y="6451105"/>
                <a:ext cx="18341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бальзамин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195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3717 -0.321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94" y="-1606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4614798" y="4534318"/>
            <a:ext cx="1723324" cy="2323682"/>
            <a:chOff x="5060643" y="4534318"/>
            <a:chExt cx="1723324" cy="2323682"/>
          </a:xfrm>
        </p:grpSpPr>
        <p:pic>
          <p:nvPicPr>
            <p:cNvPr id="61" name="Picture 2" descr="http://www.ru.all.biz/img/ru/catalog/1248643.jpe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643" y="4534318"/>
              <a:ext cx="1711815" cy="19233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5299339" y="5964060"/>
              <a:ext cx="1484628" cy="893940"/>
              <a:chOff x="5299339" y="5964060"/>
              <a:chExt cx="1484628" cy="893940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299339" y="6396335"/>
                <a:ext cx="11993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финик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2" name="Группа 61"/>
          <p:cNvGrpSpPr/>
          <p:nvPr/>
        </p:nvGrpSpPr>
        <p:grpSpPr>
          <a:xfrm>
            <a:off x="6659060" y="4534319"/>
            <a:ext cx="2359171" cy="2323681"/>
            <a:chOff x="6683532" y="4534319"/>
            <a:chExt cx="2359171" cy="2323681"/>
          </a:xfrm>
        </p:grpSpPr>
        <p:pic>
          <p:nvPicPr>
            <p:cNvPr id="1028" name="Picture 4" descr="http://cveti-rasteniya.ru/wp-content/gallery/balzamin/21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683532" y="4534319"/>
              <a:ext cx="2359171" cy="18997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043052" y="5912211"/>
              <a:ext cx="1979988" cy="945789"/>
              <a:chOff x="7259508" y="5966981"/>
              <a:chExt cx="1979988" cy="945789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739434" y="5966981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259508" y="6451105"/>
                <a:ext cx="18341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бальзамин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4" name="Группа 3"/>
          <p:cNvGrpSpPr/>
          <p:nvPr/>
        </p:nvGrpSpPr>
        <p:grpSpPr>
          <a:xfrm>
            <a:off x="2153666" y="87419"/>
            <a:ext cx="1743579" cy="2548202"/>
            <a:chOff x="2844050" y="70140"/>
            <a:chExt cx="1743579" cy="2548202"/>
          </a:xfrm>
        </p:grpSpPr>
        <p:pic>
          <p:nvPicPr>
            <p:cNvPr id="54" name="Picture 6" descr="http://www.rastimir.ru/encyclopedia/pictures/coleus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050" y="70140"/>
              <a:ext cx="1743579" cy="21213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3147725" y="1695380"/>
              <a:ext cx="1437036" cy="922962"/>
              <a:chOff x="3147725" y="1695380"/>
              <a:chExt cx="1437036" cy="92296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4084698" y="1695380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147725" y="2156677"/>
                <a:ext cx="12170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колеус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26" name="Группа 25"/>
          <p:cNvGrpSpPr/>
          <p:nvPr/>
        </p:nvGrpSpPr>
        <p:grpSpPr>
          <a:xfrm>
            <a:off x="2341690" y="4534319"/>
            <a:ext cx="2024913" cy="2309096"/>
            <a:chOff x="2433232" y="4534319"/>
            <a:chExt cx="2024913" cy="2309096"/>
          </a:xfrm>
        </p:grpSpPr>
        <p:pic>
          <p:nvPicPr>
            <p:cNvPr id="60" name="Picture 6" descr="http://www.ru.all.biz/img/ru/catalog/1920126.jpe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1325" y="4534319"/>
              <a:ext cx="1868728" cy="18687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2433232" y="5917272"/>
              <a:ext cx="2024913" cy="926143"/>
              <a:chOff x="2433232" y="5917272"/>
              <a:chExt cx="2024913" cy="926143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873331" y="5917272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433232" y="6381750"/>
                <a:ext cx="20249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зигокактус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2" name="Группа 1"/>
          <p:cNvGrpSpPr/>
          <p:nvPr/>
        </p:nvGrpSpPr>
        <p:grpSpPr>
          <a:xfrm>
            <a:off x="190073" y="72217"/>
            <a:ext cx="1555580" cy="2545897"/>
            <a:chOff x="738306" y="70140"/>
            <a:chExt cx="1555580" cy="2545897"/>
          </a:xfrm>
        </p:grpSpPr>
        <p:pic>
          <p:nvPicPr>
            <p:cNvPr id="53" name="Picture 2" descr="http://s41.radikal.ru/i093/1107/99/127c191cfff2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306" y="70140"/>
              <a:ext cx="1555580" cy="21111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994896" y="1690469"/>
              <a:ext cx="1290269" cy="925568"/>
              <a:chOff x="1062647" y="1691344"/>
              <a:chExt cx="1290269" cy="925568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852853" y="1691344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062647" y="2155247"/>
                <a:ext cx="11641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фикус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4277443" y="72217"/>
            <a:ext cx="2223875" cy="2551167"/>
            <a:chOff x="4882585" y="72634"/>
            <a:chExt cx="2223875" cy="2551167"/>
          </a:xfrm>
        </p:grpSpPr>
        <p:pic>
          <p:nvPicPr>
            <p:cNvPr id="55" name="Picture 2" descr="http://proflorista.ru/uploads/posts/2014-08/1409142175_sposoby-razmnozheniya-monstery-foto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585" y="72634"/>
              <a:ext cx="2223875" cy="21091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5045615" y="1685608"/>
              <a:ext cx="2039183" cy="938193"/>
              <a:chOff x="5005836" y="1681828"/>
              <a:chExt cx="2039183" cy="938193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005836" y="2158356"/>
                <a:ext cx="18085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монстера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24" name="Группа 23"/>
          <p:cNvGrpSpPr/>
          <p:nvPr/>
        </p:nvGrpSpPr>
        <p:grpSpPr>
          <a:xfrm>
            <a:off x="142884" y="4534318"/>
            <a:ext cx="1962397" cy="2309097"/>
            <a:chOff x="142884" y="4534318"/>
            <a:chExt cx="1962397" cy="2309097"/>
          </a:xfrm>
        </p:grpSpPr>
        <p:pic>
          <p:nvPicPr>
            <p:cNvPr id="59" name="Picture 2" descr="http://business-lady.com/images/20288_Survivor_Salmon-Senta_enlxn_enl.jpg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2622" y="4534318"/>
              <a:ext cx="1862379" cy="19105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Овал 32"/>
            <p:cNvSpPr/>
            <p:nvPr/>
          </p:nvSpPr>
          <p:spPr>
            <a:xfrm>
              <a:off x="1520747" y="5950642"/>
              <a:ext cx="500063" cy="48577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2884" y="6381750"/>
              <a:ext cx="19623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rPr>
                <a:t>пеларгония</a:t>
              </a:r>
              <a:endParaRPr lang="ru-RU" sz="24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1710000" y="2728980"/>
            <a:ext cx="5724000" cy="15696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Какие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«прозвища»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это растение только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не имеет: «щучий хвост», «кукушкин хвост», «тёщин язык», «змеиная кожа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».</a:t>
            </a:r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0"/>
            <a:ext cx="9144000" cy="6838223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6875892" y="72217"/>
            <a:ext cx="2126216" cy="2550759"/>
            <a:chOff x="6984818" y="65278"/>
            <a:chExt cx="2126216" cy="2550759"/>
          </a:xfrm>
        </p:grpSpPr>
        <p:pic>
          <p:nvPicPr>
            <p:cNvPr id="58" name="Picture 2" descr="http://fs00.infourok.ru/images/doc/318/318117/hello_html_7fd74a89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4818" y="65278"/>
              <a:ext cx="2126216" cy="21262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7170829" y="1685607"/>
              <a:ext cx="1934107" cy="930430"/>
              <a:chOff x="7170829" y="1685607"/>
              <a:chExt cx="1934107" cy="930430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170829" y="2154372"/>
                <a:ext cx="1875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сансевьера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639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36389 0.3018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94" y="1509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/>
        </p:nvGrpSpPr>
        <p:grpSpPr>
          <a:xfrm>
            <a:off x="6875892" y="72217"/>
            <a:ext cx="2126216" cy="2550759"/>
            <a:chOff x="6984818" y="65278"/>
            <a:chExt cx="2126216" cy="2550759"/>
          </a:xfrm>
        </p:grpSpPr>
        <p:pic>
          <p:nvPicPr>
            <p:cNvPr id="51" name="Picture 2" descr="http://fs00.infourok.ru/images/doc/318/318117/hello_html_7fd74a89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4818" y="65278"/>
              <a:ext cx="2126216" cy="21262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2" name="Группа 51"/>
            <p:cNvGrpSpPr/>
            <p:nvPr/>
          </p:nvGrpSpPr>
          <p:grpSpPr>
            <a:xfrm>
              <a:off x="7170829" y="1685607"/>
              <a:ext cx="1934107" cy="930430"/>
              <a:chOff x="7170829" y="1685607"/>
              <a:chExt cx="1934107" cy="930430"/>
            </a:xfrm>
          </p:grpSpPr>
          <p:sp>
            <p:nvSpPr>
              <p:cNvPr id="56" name="Овал 55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170829" y="2154372"/>
                <a:ext cx="1875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сансевьера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2" name="Группа 61"/>
          <p:cNvGrpSpPr/>
          <p:nvPr/>
        </p:nvGrpSpPr>
        <p:grpSpPr>
          <a:xfrm>
            <a:off x="6659060" y="4534319"/>
            <a:ext cx="2359171" cy="2323681"/>
            <a:chOff x="6683532" y="4534319"/>
            <a:chExt cx="2359171" cy="2323681"/>
          </a:xfrm>
        </p:grpSpPr>
        <p:pic>
          <p:nvPicPr>
            <p:cNvPr id="1028" name="Picture 4" descr="http://cveti-rasteniya.ru/wp-content/gallery/balzamin/21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683532" y="4534319"/>
              <a:ext cx="2359171" cy="18997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043052" y="5912211"/>
              <a:ext cx="1979988" cy="945789"/>
              <a:chOff x="7259508" y="5966981"/>
              <a:chExt cx="1979988" cy="945789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739434" y="5966981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259508" y="6451105"/>
                <a:ext cx="18341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бальзамин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4" name="Группа 3"/>
          <p:cNvGrpSpPr/>
          <p:nvPr/>
        </p:nvGrpSpPr>
        <p:grpSpPr>
          <a:xfrm>
            <a:off x="2153666" y="87419"/>
            <a:ext cx="1743579" cy="2548202"/>
            <a:chOff x="2844050" y="70140"/>
            <a:chExt cx="1743579" cy="2548202"/>
          </a:xfrm>
        </p:grpSpPr>
        <p:pic>
          <p:nvPicPr>
            <p:cNvPr id="54" name="Picture 6" descr="http://www.rastimir.ru/encyclopedia/pictures/coleus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050" y="70140"/>
              <a:ext cx="1743579" cy="21213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3147725" y="1695380"/>
              <a:ext cx="1437036" cy="922962"/>
              <a:chOff x="3147725" y="1695380"/>
              <a:chExt cx="1437036" cy="92296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4084698" y="1695380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147725" y="2156677"/>
                <a:ext cx="12170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колеус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26" name="Группа 25"/>
          <p:cNvGrpSpPr/>
          <p:nvPr/>
        </p:nvGrpSpPr>
        <p:grpSpPr>
          <a:xfrm>
            <a:off x="2341690" y="4534319"/>
            <a:ext cx="2024913" cy="2309096"/>
            <a:chOff x="2433232" y="4534319"/>
            <a:chExt cx="2024913" cy="2309096"/>
          </a:xfrm>
        </p:grpSpPr>
        <p:pic>
          <p:nvPicPr>
            <p:cNvPr id="60" name="Picture 6" descr="http://www.ru.all.biz/img/ru/catalog/1920126.jpe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1325" y="4534319"/>
              <a:ext cx="1868728" cy="18687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2433232" y="5917272"/>
              <a:ext cx="2024913" cy="926143"/>
              <a:chOff x="2433232" y="5917272"/>
              <a:chExt cx="2024913" cy="926143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873331" y="5917272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433232" y="6381750"/>
                <a:ext cx="20249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зигокактус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2" name="Группа 1"/>
          <p:cNvGrpSpPr/>
          <p:nvPr/>
        </p:nvGrpSpPr>
        <p:grpSpPr>
          <a:xfrm>
            <a:off x="190073" y="72217"/>
            <a:ext cx="1555580" cy="2545897"/>
            <a:chOff x="738306" y="70140"/>
            <a:chExt cx="1555580" cy="2545897"/>
          </a:xfrm>
        </p:grpSpPr>
        <p:pic>
          <p:nvPicPr>
            <p:cNvPr id="53" name="Picture 2" descr="http://s41.radikal.ru/i093/1107/99/127c191cfff2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306" y="70140"/>
              <a:ext cx="1555580" cy="21111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994896" y="1690469"/>
              <a:ext cx="1290269" cy="925568"/>
              <a:chOff x="1062647" y="1691344"/>
              <a:chExt cx="1290269" cy="925568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852853" y="1691344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062647" y="2155247"/>
                <a:ext cx="11641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фикус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4277443" y="72217"/>
            <a:ext cx="2223875" cy="2551167"/>
            <a:chOff x="4882585" y="72634"/>
            <a:chExt cx="2223875" cy="2551167"/>
          </a:xfrm>
        </p:grpSpPr>
        <p:pic>
          <p:nvPicPr>
            <p:cNvPr id="55" name="Picture 2" descr="http://proflorista.ru/uploads/posts/2014-08/1409142175_sposoby-razmnozheniya-monstery-foto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585" y="72634"/>
              <a:ext cx="2223875" cy="21091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5045615" y="1685608"/>
              <a:ext cx="2039183" cy="938193"/>
              <a:chOff x="5005836" y="1681828"/>
              <a:chExt cx="2039183" cy="938193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005836" y="2158356"/>
                <a:ext cx="18085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монстера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24" name="Группа 23"/>
          <p:cNvGrpSpPr/>
          <p:nvPr/>
        </p:nvGrpSpPr>
        <p:grpSpPr>
          <a:xfrm>
            <a:off x="142884" y="4534318"/>
            <a:ext cx="1962397" cy="2309097"/>
            <a:chOff x="142884" y="4534318"/>
            <a:chExt cx="1962397" cy="2309097"/>
          </a:xfrm>
        </p:grpSpPr>
        <p:pic>
          <p:nvPicPr>
            <p:cNvPr id="59" name="Picture 2" descr="http://business-lady.com/images/20288_Survivor_Salmon-Senta_enlxn_enl.jpg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2622" y="4534318"/>
              <a:ext cx="1862379" cy="19105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Овал 32"/>
            <p:cNvSpPr/>
            <p:nvPr/>
          </p:nvSpPr>
          <p:spPr>
            <a:xfrm>
              <a:off x="1520747" y="5950642"/>
              <a:ext cx="500063" cy="48577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2884" y="6381750"/>
              <a:ext cx="19623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rPr>
                <a:t>пеларгония</a:t>
              </a:r>
              <a:endParaRPr lang="ru-RU" sz="24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1710000" y="2728980"/>
            <a:ext cx="5724000" cy="15696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«Царица оазиса купает свои ноги в воде, а прекрасную голову — в огне солнечных лучей». О каком растении это говорится?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0" y="0"/>
            <a:ext cx="9144000" cy="6838223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>
            <a:off x="4614798" y="4534318"/>
            <a:ext cx="1723324" cy="2323682"/>
            <a:chOff x="5060643" y="4534318"/>
            <a:chExt cx="1723324" cy="2323682"/>
          </a:xfrm>
        </p:grpSpPr>
        <p:pic>
          <p:nvPicPr>
            <p:cNvPr id="61" name="Picture 2" descr="http://www.ru.all.biz/img/ru/catalog/1248643.jpe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643" y="4534318"/>
              <a:ext cx="1711815" cy="19233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5299339" y="5964060"/>
              <a:ext cx="1484628" cy="893940"/>
              <a:chOff x="5299339" y="5964060"/>
              <a:chExt cx="1484628" cy="893940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299339" y="6396335"/>
                <a:ext cx="11993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финик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677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12136 -0.3379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76" y="-1689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Группа 67"/>
          <p:cNvGrpSpPr/>
          <p:nvPr/>
        </p:nvGrpSpPr>
        <p:grpSpPr>
          <a:xfrm>
            <a:off x="190073" y="72217"/>
            <a:ext cx="1555580" cy="2545897"/>
            <a:chOff x="738306" y="70140"/>
            <a:chExt cx="1555580" cy="2545897"/>
          </a:xfrm>
        </p:grpSpPr>
        <p:pic>
          <p:nvPicPr>
            <p:cNvPr id="69" name="Picture 2" descr="http://s41.radikal.ru/i093/1107/99/127c191cfff2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306" y="70140"/>
              <a:ext cx="1555580" cy="21111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0" name="Группа 69"/>
            <p:cNvGrpSpPr/>
            <p:nvPr/>
          </p:nvGrpSpPr>
          <p:grpSpPr>
            <a:xfrm>
              <a:off x="994896" y="1690469"/>
              <a:ext cx="1290269" cy="925568"/>
              <a:chOff x="1062647" y="1691344"/>
              <a:chExt cx="1290269" cy="925568"/>
            </a:xfrm>
          </p:grpSpPr>
          <p:sp>
            <p:nvSpPr>
              <p:cNvPr id="71" name="Овал 70"/>
              <p:cNvSpPr/>
              <p:nvPr/>
            </p:nvSpPr>
            <p:spPr>
              <a:xfrm>
                <a:off x="1852853" y="1691344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062647" y="2155247"/>
                <a:ext cx="11641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фикус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3" name="Группа 62"/>
          <p:cNvGrpSpPr/>
          <p:nvPr/>
        </p:nvGrpSpPr>
        <p:grpSpPr>
          <a:xfrm>
            <a:off x="4614798" y="4534318"/>
            <a:ext cx="1723324" cy="2323682"/>
            <a:chOff x="5060643" y="4534318"/>
            <a:chExt cx="1723324" cy="2323682"/>
          </a:xfrm>
        </p:grpSpPr>
        <p:pic>
          <p:nvPicPr>
            <p:cNvPr id="64" name="Picture 2" descr="http://www.ru.all.biz/img/ru/catalog/1248643.jpe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643" y="4534318"/>
              <a:ext cx="1711815" cy="19233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5" name="Группа 64"/>
            <p:cNvGrpSpPr/>
            <p:nvPr/>
          </p:nvGrpSpPr>
          <p:grpSpPr>
            <a:xfrm>
              <a:off x="5299339" y="5964060"/>
              <a:ext cx="1484628" cy="893940"/>
              <a:chOff x="5299339" y="5964060"/>
              <a:chExt cx="1484628" cy="893940"/>
            </a:xfrm>
          </p:grpSpPr>
          <p:sp>
            <p:nvSpPr>
              <p:cNvPr id="66" name="Овал 65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299339" y="6396335"/>
                <a:ext cx="11993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финик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47" name="Группа 46"/>
          <p:cNvGrpSpPr/>
          <p:nvPr/>
        </p:nvGrpSpPr>
        <p:grpSpPr>
          <a:xfrm>
            <a:off x="6875892" y="72217"/>
            <a:ext cx="2126216" cy="2550759"/>
            <a:chOff x="6984818" y="65278"/>
            <a:chExt cx="2126216" cy="2550759"/>
          </a:xfrm>
        </p:grpSpPr>
        <p:pic>
          <p:nvPicPr>
            <p:cNvPr id="51" name="Picture 2" descr="http://fs00.infourok.ru/images/doc/318/318117/hello_html_7fd74a89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4818" y="65278"/>
              <a:ext cx="2126216" cy="21262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2" name="Группа 51"/>
            <p:cNvGrpSpPr/>
            <p:nvPr/>
          </p:nvGrpSpPr>
          <p:grpSpPr>
            <a:xfrm>
              <a:off x="7170829" y="1685607"/>
              <a:ext cx="1934107" cy="930430"/>
              <a:chOff x="7170829" y="1685607"/>
              <a:chExt cx="1934107" cy="930430"/>
            </a:xfrm>
          </p:grpSpPr>
          <p:sp>
            <p:nvSpPr>
              <p:cNvPr id="56" name="Овал 55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170829" y="2154372"/>
                <a:ext cx="1875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сансевьера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2" name="Группа 61"/>
          <p:cNvGrpSpPr/>
          <p:nvPr/>
        </p:nvGrpSpPr>
        <p:grpSpPr>
          <a:xfrm>
            <a:off x="6659060" y="4534319"/>
            <a:ext cx="2359171" cy="2323681"/>
            <a:chOff x="6683532" y="4534319"/>
            <a:chExt cx="2359171" cy="2323681"/>
          </a:xfrm>
        </p:grpSpPr>
        <p:pic>
          <p:nvPicPr>
            <p:cNvPr id="1028" name="Picture 4" descr="http://cveti-rasteniya.ru/wp-content/gallery/balzamin/21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683532" y="4534319"/>
              <a:ext cx="2359171" cy="18997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043052" y="5912211"/>
              <a:ext cx="1979988" cy="945789"/>
              <a:chOff x="7259508" y="5966981"/>
              <a:chExt cx="1979988" cy="945789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739434" y="5966981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259508" y="6451105"/>
                <a:ext cx="18341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бальзамин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4" name="Группа 3"/>
          <p:cNvGrpSpPr/>
          <p:nvPr/>
        </p:nvGrpSpPr>
        <p:grpSpPr>
          <a:xfrm>
            <a:off x="2153666" y="87419"/>
            <a:ext cx="1743579" cy="2548202"/>
            <a:chOff x="2844050" y="70140"/>
            <a:chExt cx="1743579" cy="2548202"/>
          </a:xfrm>
        </p:grpSpPr>
        <p:pic>
          <p:nvPicPr>
            <p:cNvPr id="54" name="Picture 6" descr="http://www.rastimir.ru/encyclopedia/pictures/coleus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050" y="70140"/>
              <a:ext cx="1743579" cy="21213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3147725" y="1695380"/>
              <a:ext cx="1437036" cy="922962"/>
              <a:chOff x="3147725" y="1695380"/>
              <a:chExt cx="1437036" cy="92296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4084698" y="1695380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147725" y="2156677"/>
                <a:ext cx="12170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колеус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26" name="Группа 25"/>
          <p:cNvGrpSpPr/>
          <p:nvPr/>
        </p:nvGrpSpPr>
        <p:grpSpPr>
          <a:xfrm>
            <a:off x="2341690" y="4534319"/>
            <a:ext cx="2024913" cy="2309096"/>
            <a:chOff x="2433232" y="4534319"/>
            <a:chExt cx="2024913" cy="2309096"/>
          </a:xfrm>
        </p:grpSpPr>
        <p:pic>
          <p:nvPicPr>
            <p:cNvPr id="60" name="Picture 6" descr="http://www.ru.all.biz/img/ru/catalog/1920126.jpe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1325" y="4534319"/>
              <a:ext cx="1868728" cy="18687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2433232" y="5917272"/>
              <a:ext cx="2024913" cy="926143"/>
              <a:chOff x="2433232" y="5917272"/>
              <a:chExt cx="2024913" cy="926143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873331" y="5917272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433232" y="6381750"/>
                <a:ext cx="20249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зигокактус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24" name="Группа 23"/>
          <p:cNvGrpSpPr/>
          <p:nvPr/>
        </p:nvGrpSpPr>
        <p:grpSpPr>
          <a:xfrm>
            <a:off x="142884" y="4534318"/>
            <a:ext cx="1962397" cy="2309097"/>
            <a:chOff x="142884" y="4534318"/>
            <a:chExt cx="1962397" cy="2309097"/>
          </a:xfrm>
        </p:grpSpPr>
        <p:pic>
          <p:nvPicPr>
            <p:cNvPr id="59" name="Picture 2" descr="http://business-lady.com/images/20288_Survivor_Salmon-Senta_enlxn_enl.jpg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2622" y="4534318"/>
              <a:ext cx="1862379" cy="19105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Овал 32"/>
            <p:cNvSpPr/>
            <p:nvPr/>
          </p:nvSpPr>
          <p:spPr>
            <a:xfrm>
              <a:off x="1520747" y="5950642"/>
              <a:ext cx="500063" cy="48577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2884" y="6381750"/>
              <a:ext cx="19623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rPr>
                <a:t>пеларгония</a:t>
              </a:r>
              <a:endParaRPr lang="ru-RU" sz="24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1368840" y="2876690"/>
            <a:ext cx="6406321" cy="120032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Это растение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называют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иногда «плаксой»,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так как в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пасмурную погоду с листьев падают капли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воды.</a:t>
            </a:r>
            <a:endParaRPr lang="ru-RU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0"/>
            <a:ext cx="9144000" cy="6838223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4277443" y="72217"/>
            <a:ext cx="2223875" cy="2551167"/>
            <a:chOff x="4882585" y="72634"/>
            <a:chExt cx="2223875" cy="2551167"/>
          </a:xfrm>
        </p:grpSpPr>
        <p:pic>
          <p:nvPicPr>
            <p:cNvPr id="55" name="Picture 2" descr="http://proflorista.ru/uploads/posts/2014-08/1409142175_sposoby-razmnozheniya-monstery-foto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585" y="72634"/>
              <a:ext cx="2223875" cy="21091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5045615" y="1685608"/>
              <a:ext cx="2039183" cy="938193"/>
              <a:chOff x="5005836" y="1681828"/>
              <a:chExt cx="2039183" cy="938193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005836" y="2158356"/>
                <a:ext cx="18085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монстера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734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-0.0849 0.3053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" y="1525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43"/>
          <p:cNvGrpSpPr/>
          <p:nvPr/>
        </p:nvGrpSpPr>
        <p:grpSpPr>
          <a:xfrm>
            <a:off x="4277443" y="72217"/>
            <a:ext cx="2223875" cy="2551167"/>
            <a:chOff x="4882585" y="72634"/>
            <a:chExt cx="2223875" cy="2551167"/>
          </a:xfrm>
        </p:grpSpPr>
        <p:pic>
          <p:nvPicPr>
            <p:cNvPr id="53" name="Picture 2" descr="http://proflorista.ru/uploads/posts/2014-08/1409142175_sposoby-razmnozheniya-monstery-foto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585" y="72634"/>
              <a:ext cx="2223875" cy="21091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8" name="Группа 57"/>
            <p:cNvGrpSpPr/>
            <p:nvPr/>
          </p:nvGrpSpPr>
          <p:grpSpPr>
            <a:xfrm>
              <a:off x="5045615" y="1685608"/>
              <a:ext cx="2039183" cy="938193"/>
              <a:chOff x="5005836" y="1681828"/>
              <a:chExt cx="2039183" cy="938193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005836" y="2158356"/>
                <a:ext cx="18085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монстера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3" name="Группа 62"/>
          <p:cNvGrpSpPr/>
          <p:nvPr/>
        </p:nvGrpSpPr>
        <p:grpSpPr>
          <a:xfrm>
            <a:off x="4614798" y="4534318"/>
            <a:ext cx="1723324" cy="2323682"/>
            <a:chOff x="5060643" y="4534318"/>
            <a:chExt cx="1723324" cy="2323682"/>
          </a:xfrm>
        </p:grpSpPr>
        <p:pic>
          <p:nvPicPr>
            <p:cNvPr id="64" name="Picture 2" descr="http://www.ru.all.biz/img/ru/catalog/1248643.jpe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643" y="4534318"/>
              <a:ext cx="1711815" cy="19233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5" name="Группа 64"/>
            <p:cNvGrpSpPr/>
            <p:nvPr/>
          </p:nvGrpSpPr>
          <p:grpSpPr>
            <a:xfrm>
              <a:off x="5299339" y="5964060"/>
              <a:ext cx="1484628" cy="893940"/>
              <a:chOff x="5299339" y="5964060"/>
              <a:chExt cx="1484628" cy="893940"/>
            </a:xfrm>
          </p:grpSpPr>
          <p:sp>
            <p:nvSpPr>
              <p:cNvPr id="66" name="Овал 65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299339" y="6396335"/>
                <a:ext cx="11993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финик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47" name="Группа 46"/>
          <p:cNvGrpSpPr/>
          <p:nvPr/>
        </p:nvGrpSpPr>
        <p:grpSpPr>
          <a:xfrm>
            <a:off x="6875892" y="72217"/>
            <a:ext cx="2126216" cy="2550759"/>
            <a:chOff x="6984818" y="65278"/>
            <a:chExt cx="2126216" cy="2550759"/>
          </a:xfrm>
        </p:grpSpPr>
        <p:pic>
          <p:nvPicPr>
            <p:cNvPr id="51" name="Picture 2" descr="http://fs00.infourok.ru/images/doc/318/318117/hello_html_7fd74a89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4818" y="65278"/>
              <a:ext cx="2126216" cy="21262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2" name="Группа 51"/>
            <p:cNvGrpSpPr/>
            <p:nvPr/>
          </p:nvGrpSpPr>
          <p:grpSpPr>
            <a:xfrm>
              <a:off x="7170829" y="1685607"/>
              <a:ext cx="1934107" cy="930430"/>
              <a:chOff x="7170829" y="1685607"/>
              <a:chExt cx="1934107" cy="930430"/>
            </a:xfrm>
          </p:grpSpPr>
          <p:sp>
            <p:nvSpPr>
              <p:cNvPr id="56" name="Овал 55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170829" y="2154372"/>
                <a:ext cx="1875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сансевьера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2" name="Группа 61"/>
          <p:cNvGrpSpPr/>
          <p:nvPr/>
        </p:nvGrpSpPr>
        <p:grpSpPr>
          <a:xfrm>
            <a:off x="6659060" y="4534319"/>
            <a:ext cx="2359171" cy="2323681"/>
            <a:chOff x="6683532" y="4534319"/>
            <a:chExt cx="2359171" cy="2323681"/>
          </a:xfrm>
        </p:grpSpPr>
        <p:pic>
          <p:nvPicPr>
            <p:cNvPr id="1028" name="Picture 4" descr="http://cveti-rasteniya.ru/wp-content/gallery/balzamin/21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683532" y="4534319"/>
              <a:ext cx="2359171" cy="18997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043052" y="5912211"/>
              <a:ext cx="1979988" cy="945789"/>
              <a:chOff x="7259508" y="5966981"/>
              <a:chExt cx="1979988" cy="945789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739434" y="5966981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259508" y="6451105"/>
                <a:ext cx="18341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бальзамин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4" name="Группа 3"/>
          <p:cNvGrpSpPr/>
          <p:nvPr/>
        </p:nvGrpSpPr>
        <p:grpSpPr>
          <a:xfrm>
            <a:off x="2153666" y="87419"/>
            <a:ext cx="1743579" cy="2548202"/>
            <a:chOff x="2844050" y="70140"/>
            <a:chExt cx="1743579" cy="2548202"/>
          </a:xfrm>
        </p:grpSpPr>
        <p:pic>
          <p:nvPicPr>
            <p:cNvPr id="54" name="Picture 6" descr="http://www.rastimir.ru/encyclopedia/pictures/coleus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050" y="70140"/>
              <a:ext cx="1743579" cy="21213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3147725" y="1695380"/>
              <a:ext cx="1437036" cy="922962"/>
              <a:chOff x="3147725" y="1695380"/>
              <a:chExt cx="1437036" cy="92296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4084698" y="1695380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147725" y="2156677"/>
                <a:ext cx="12170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колеус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26" name="Группа 25"/>
          <p:cNvGrpSpPr/>
          <p:nvPr/>
        </p:nvGrpSpPr>
        <p:grpSpPr>
          <a:xfrm>
            <a:off x="2341690" y="4534319"/>
            <a:ext cx="2024913" cy="2309096"/>
            <a:chOff x="2433232" y="4534319"/>
            <a:chExt cx="2024913" cy="2309096"/>
          </a:xfrm>
        </p:grpSpPr>
        <p:pic>
          <p:nvPicPr>
            <p:cNvPr id="60" name="Picture 6" descr="http://www.ru.all.biz/img/ru/catalog/1920126.jpe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1325" y="4534319"/>
              <a:ext cx="1868728" cy="18687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2433232" y="5917272"/>
              <a:ext cx="2024913" cy="926143"/>
              <a:chOff x="2433232" y="5917272"/>
              <a:chExt cx="2024913" cy="926143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873331" y="5917272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433232" y="6381750"/>
                <a:ext cx="20249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зигокактус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24" name="Группа 23"/>
          <p:cNvGrpSpPr/>
          <p:nvPr/>
        </p:nvGrpSpPr>
        <p:grpSpPr>
          <a:xfrm>
            <a:off x="142884" y="4534318"/>
            <a:ext cx="1962397" cy="2309097"/>
            <a:chOff x="142884" y="4534318"/>
            <a:chExt cx="1962397" cy="2309097"/>
          </a:xfrm>
        </p:grpSpPr>
        <p:pic>
          <p:nvPicPr>
            <p:cNvPr id="59" name="Picture 2" descr="http://business-lady.com/images/20288_Survivor_Salmon-Senta_enlxn_enl.jpg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2622" y="4534318"/>
              <a:ext cx="1862379" cy="19105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Овал 32"/>
            <p:cNvSpPr/>
            <p:nvPr/>
          </p:nvSpPr>
          <p:spPr>
            <a:xfrm>
              <a:off x="1520747" y="5950642"/>
              <a:ext cx="500063" cy="48577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2884" y="6381750"/>
              <a:ext cx="19623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rPr>
                <a:t>пеларгония</a:t>
              </a:r>
              <a:endParaRPr lang="ru-RU" sz="24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1427625" y="2748521"/>
            <a:ext cx="6288750" cy="15696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Это растение называют «резиновое дерево», так как оно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имеет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сок белого цвета, внешне похожий на молоко, содержащий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каучук.</a:t>
            </a:r>
            <a:endParaRPr lang="ru-RU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0"/>
            <a:ext cx="9144000" cy="6838223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8" name="Группа 67"/>
          <p:cNvGrpSpPr/>
          <p:nvPr/>
        </p:nvGrpSpPr>
        <p:grpSpPr>
          <a:xfrm>
            <a:off x="190073" y="72217"/>
            <a:ext cx="1555580" cy="2545897"/>
            <a:chOff x="738306" y="70140"/>
            <a:chExt cx="1555580" cy="2545897"/>
          </a:xfrm>
        </p:grpSpPr>
        <p:pic>
          <p:nvPicPr>
            <p:cNvPr id="69" name="Picture 2" descr="http://s41.radikal.ru/i093/1107/99/127c191cfff2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306" y="70140"/>
              <a:ext cx="1555580" cy="21111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0" name="Группа 69"/>
            <p:cNvGrpSpPr/>
            <p:nvPr/>
          </p:nvGrpSpPr>
          <p:grpSpPr>
            <a:xfrm>
              <a:off x="994896" y="1690469"/>
              <a:ext cx="1290269" cy="925568"/>
              <a:chOff x="1062647" y="1691344"/>
              <a:chExt cx="1290269" cy="925568"/>
            </a:xfrm>
          </p:grpSpPr>
          <p:sp>
            <p:nvSpPr>
              <p:cNvPr id="71" name="Овал 70"/>
              <p:cNvSpPr/>
              <p:nvPr/>
            </p:nvSpPr>
            <p:spPr>
              <a:xfrm>
                <a:off x="1852853" y="1691344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062647" y="2155247"/>
                <a:ext cx="11641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фикус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306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379 0.302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41" y="1509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43"/>
          <p:cNvGrpSpPr/>
          <p:nvPr/>
        </p:nvGrpSpPr>
        <p:grpSpPr>
          <a:xfrm>
            <a:off x="4277443" y="72217"/>
            <a:ext cx="2223875" cy="2551167"/>
            <a:chOff x="4882585" y="72634"/>
            <a:chExt cx="2223875" cy="2551167"/>
          </a:xfrm>
        </p:grpSpPr>
        <p:pic>
          <p:nvPicPr>
            <p:cNvPr id="53" name="Picture 2" descr="http://proflorista.ru/uploads/posts/2014-08/1409142175_sposoby-razmnozheniya-monstery-foto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585" y="72634"/>
              <a:ext cx="2223875" cy="21091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8" name="Группа 57"/>
            <p:cNvGrpSpPr/>
            <p:nvPr/>
          </p:nvGrpSpPr>
          <p:grpSpPr>
            <a:xfrm>
              <a:off x="5045615" y="1685608"/>
              <a:ext cx="2039183" cy="938193"/>
              <a:chOff x="5005836" y="1681828"/>
              <a:chExt cx="2039183" cy="938193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005836" y="2158356"/>
                <a:ext cx="18085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монстера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8" name="Группа 67"/>
          <p:cNvGrpSpPr/>
          <p:nvPr/>
        </p:nvGrpSpPr>
        <p:grpSpPr>
          <a:xfrm>
            <a:off x="190073" y="72217"/>
            <a:ext cx="1555580" cy="2545897"/>
            <a:chOff x="738306" y="70140"/>
            <a:chExt cx="1555580" cy="2545897"/>
          </a:xfrm>
        </p:grpSpPr>
        <p:pic>
          <p:nvPicPr>
            <p:cNvPr id="69" name="Picture 2" descr="http://s41.radikal.ru/i093/1107/99/127c191cfff2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306" y="70140"/>
              <a:ext cx="1555580" cy="21111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0" name="Группа 69"/>
            <p:cNvGrpSpPr/>
            <p:nvPr/>
          </p:nvGrpSpPr>
          <p:grpSpPr>
            <a:xfrm>
              <a:off x="994896" y="1690469"/>
              <a:ext cx="1290269" cy="925568"/>
              <a:chOff x="1062647" y="1691344"/>
              <a:chExt cx="1290269" cy="925568"/>
            </a:xfrm>
          </p:grpSpPr>
          <p:sp>
            <p:nvSpPr>
              <p:cNvPr id="71" name="Овал 70"/>
              <p:cNvSpPr/>
              <p:nvPr/>
            </p:nvSpPr>
            <p:spPr>
              <a:xfrm>
                <a:off x="1852853" y="1691344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062647" y="2155247"/>
                <a:ext cx="11641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фикус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3" name="Группа 62"/>
          <p:cNvGrpSpPr/>
          <p:nvPr/>
        </p:nvGrpSpPr>
        <p:grpSpPr>
          <a:xfrm>
            <a:off x="4614798" y="4534318"/>
            <a:ext cx="1723324" cy="2323682"/>
            <a:chOff x="5060643" y="4534318"/>
            <a:chExt cx="1723324" cy="2323682"/>
          </a:xfrm>
        </p:grpSpPr>
        <p:pic>
          <p:nvPicPr>
            <p:cNvPr id="64" name="Picture 2" descr="http://www.ru.all.biz/img/ru/catalog/1248643.jpe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643" y="4534318"/>
              <a:ext cx="1711815" cy="19233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5" name="Группа 64"/>
            <p:cNvGrpSpPr/>
            <p:nvPr/>
          </p:nvGrpSpPr>
          <p:grpSpPr>
            <a:xfrm>
              <a:off x="5299339" y="5964060"/>
              <a:ext cx="1484628" cy="893940"/>
              <a:chOff x="5299339" y="5964060"/>
              <a:chExt cx="1484628" cy="893940"/>
            </a:xfrm>
          </p:grpSpPr>
          <p:sp>
            <p:nvSpPr>
              <p:cNvPr id="66" name="Овал 65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299339" y="6396335"/>
                <a:ext cx="11993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финик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47" name="Группа 46"/>
          <p:cNvGrpSpPr/>
          <p:nvPr/>
        </p:nvGrpSpPr>
        <p:grpSpPr>
          <a:xfrm>
            <a:off x="6875892" y="72217"/>
            <a:ext cx="2126216" cy="2550759"/>
            <a:chOff x="6984818" y="65278"/>
            <a:chExt cx="2126216" cy="2550759"/>
          </a:xfrm>
        </p:grpSpPr>
        <p:pic>
          <p:nvPicPr>
            <p:cNvPr id="51" name="Picture 2" descr="http://fs00.infourok.ru/images/doc/318/318117/hello_html_7fd74a89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4818" y="65278"/>
              <a:ext cx="2126216" cy="21262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2" name="Группа 51"/>
            <p:cNvGrpSpPr/>
            <p:nvPr/>
          </p:nvGrpSpPr>
          <p:grpSpPr>
            <a:xfrm>
              <a:off x="7170829" y="1685607"/>
              <a:ext cx="1934107" cy="930430"/>
              <a:chOff x="7170829" y="1685607"/>
              <a:chExt cx="1934107" cy="930430"/>
            </a:xfrm>
          </p:grpSpPr>
          <p:sp>
            <p:nvSpPr>
              <p:cNvPr id="56" name="Овал 55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170829" y="2154372"/>
                <a:ext cx="1875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сансевьера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2" name="Группа 61"/>
          <p:cNvGrpSpPr/>
          <p:nvPr/>
        </p:nvGrpSpPr>
        <p:grpSpPr>
          <a:xfrm>
            <a:off x="6659060" y="4534319"/>
            <a:ext cx="2359171" cy="2323681"/>
            <a:chOff x="6683532" y="4534319"/>
            <a:chExt cx="2359171" cy="2323681"/>
          </a:xfrm>
        </p:grpSpPr>
        <p:pic>
          <p:nvPicPr>
            <p:cNvPr id="1028" name="Picture 4" descr="http://cveti-rasteniya.ru/wp-content/gallery/balzamin/21.jp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683532" y="4534319"/>
              <a:ext cx="2359171" cy="18997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043052" y="5912211"/>
              <a:ext cx="1979988" cy="945789"/>
              <a:chOff x="7259508" y="5966981"/>
              <a:chExt cx="1979988" cy="945789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739434" y="5966981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259508" y="6451105"/>
                <a:ext cx="18341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бальзамин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4" name="Группа 3"/>
          <p:cNvGrpSpPr/>
          <p:nvPr/>
        </p:nvGrpSpPr>
        <p:grpSpPr>
          <a:xfrm>
            <a:off x="2153666" y="87419"/>
            <a:ext cx="1743579" cy="2548202"/>
            <a:chOff x="2844050" y="70140"/>
            <a:chExt cx="1743579" cy="2548202"/>
          </a:xfrm>
        </p:grpSpPr>
        <p:pic>
          <p:nvPicPr>
            <p:cNvPr id="54" name="Picture 6" descr="http://www.rastimir.ru/encyclopedia/pictures/coleus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050" y="70140"/>
              <a:ext cx="1743579" cy="21213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3147725" y="1695380"/>
              <a:ext cx="1437036" cy="922962"/>
              <a:chOff x="3147725" y="1695380"/>
              <a:chExt cx="1437036" cy="92296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4084698" y="1695380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147725" y="2156677"/>
                <a:ext cx="12170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колеус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26" name="Группа 25"/>
          <p:cNvGrpSpPr/>
          <p:nvPr/>
        </p:nvGrpSpPr>
        <p:grpSpPr>
          <a:xfrm>
            <a:off x="2341690" y="4534319"/>
            <a:ext cx="2024913" cy="2309096"/>
            <a:chOff x="2433232" y="4534319"/>
            <a:chExt cx="2024913" cy="2309096"/>
          </a:xfrm>
        </p:grpSpPr>
        <p:pic>
          <p:nvPicPr>
            <p:cNvPr id="60" name="Picture 6" descr="http://www.ru.all.biz/img/ru/catalog/1920126.jpe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1325" y="4534319"/>
              <a:ext cx="1868728" cy="18687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2433232" y="5917272"/>
              <a:ext cx="2024913" cy="926143"/>
              <a:chOff x="2433232" y="5917272"/>
              <a:chExt cx="2024913" cy="926143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873331" y="5917272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433232" y="6381750"/>
                <a:ext cx="20249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зигокактус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sp>
        <p:nvSpPr>
          <p:cNvPr id="48" name="Прямоугольник 47"/>
          <p:cNvSpPr/>
          <p:nvPr/>
        </p:nvSpPr>
        <p:spPr>
          <a:xfrm>
            <a:off x="1657197" y="2723346"/>
            <a:ext cx="5829607" cy="15696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Народное название этого растения «Журавлиный нос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».</a:t>
            </a:r>
          </a:p>
          <a:p>
            <a:pPr lvl="0" indent="1588" algn="ctr">
              <a:defRPr/>
            </a:pP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быту это растение называют «Мещанским цветком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».</a:t>
            </a:r>
            <a:endParaRPr lang="ru-RU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0"/>
            <a:ext cx="9144000" cy="6838223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142884" y="4534318"/>
            <a:ext cx="1962397" cy="2309097"/>
            <a:chOff x="142884" y="4534318"/>
            <a:chExt cx="1962397" cy="2309097"/>
          </a:xfrm>
        </p:grpSpPr>
        <p:pic>
          <p:nvPicPr>
            <p:cNvPr id="59" name="Picture 2" descr="http://business-lady.com/images/20288_Survivor_Salmon-Senta_enlxn_enl.jpg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2622" y="4534318"/>
              <a:ext cx="1862379" cy="19105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Овал 32"/>
            <p:cNvSpPr/>
            <p:nvPr/>
          </p:nvSpPr>
          <p:spPr>
            <a:xfrm>
              <a:off x="1520747" y="5950642"/>
              <a:ext cx="500063" cy="48577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2884" y="6381750"/>
              <a:ext cx="19623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rPr>
                <a:t>пеларгония</a:t>
              </a:r>
              <a:endParaRPr lang="ru-RU" sz="24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132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36267 -0.333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-1666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82757" y="350393"/>
            <a:ext cx="1677943" cy="2593419"/>
            <a:chOff x="326521" y="35939"/>
            <a:chExt cx="1677943" cy="2593419"/>
          </a:xfrm>
        </p:grpSpPr>
        <p:pic>
          <p:nvPicPr>
            <p:cNvPr id="1026" name="Picture 2" descr="http://xn----8sbehdui5a2bzg.a-internet.ru/sites/default/files/imagecache/product_full/stoletnik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21" y="35939"/>
              <a:ext cx="1660865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774277" y="1702869"/>
              <a:ext cx="1230187" cy="926489"/>
              <a:chOff x="1290175" y="1700624"/>
              <a:chExt cx="1230187" cy="926489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2020299" y="1700624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290175" y="2165448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5" name="Группа 4"/>
          <p:cNvGrpSpPr/>
          <p:nvPr/>
        </p:nvGrpSpPr>
        <p:grpSpPr>
          <a:xfrm>
            <a:off x="6798596" y="350308"/>
            <a:ext cx="2230314" cy="2585608"/>
            <a:chOff x="6843370" y="35939"/>
            <a:chExt cx="2230314" cy="2585608"/>
          </a:xfrm>
        </p:grpSpPr>
        <p:pic>
          <p:nvPicPr>
            <p:cNvPr id="1032" name="Picture 8" descr="http://fon2.ru/AMPEL/image_ampel/hlorofitum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3685" y="35939"/>
              <a:ext cx="215999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6843370" y="1692546"/>
              <a:ext cx="2152640" cy="929001"/>
              <a:chOff x="6952296" y="1685607"/>
              <a:chExt cx="2152640" cy="929001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952296" y="2152943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4775257" y="350393"/>
            <a:ext cx="1868028" cy="2606692"/>
            <a:chOff x="4964572" y="35939"/>
            <a:chExt cx="1868028" cy="2606692"/>
          </a:xfrm>
        </p:grpSpPr>
        <p:pic>
          <p:nvPicPr>
            <p:cNvPr id="2" name="Picture 6" descr="http://ogorodsadovod.com/sites/default/files/u79/2015/11/monstera4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572" y="35939"/>
              <a:ext cx="1868028" cy="21634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4972420" y="1692546"/>
              <a:ext cx="1825468" cy="950085"/>
              <a:chOff x="5219551" y="1681828"/>
              <a:chExt cx="1825468" cy="950085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19551" y="2170248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7245070" y="4266232"/>
            <a:ext cx="1649345" cy="2591768"/>
            <a:chOff x="7245070" y="4266232"/>
            <a:chExt cx="1649345" cy="2591768"/>
          </a:xfrm>
        </p:grpSpPr>
        <p:pic>
          <p:nvPicPr>
            <p:cNvPr id="1042" name="Picture 18" descr="http://flower-flower.ru/cimages/22156/IZtKizHgK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557765" y="4266232"/>
              <a:ext cx="133665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245070" y="5938815"/>
              <a:ext cx="1649345" cy="919185"/>
              <a:chOff x="7485998" y="5993585"/>
              <a:chExt cx="1649345" cy="919185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635281" y="5993585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485998" y="6451105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290015" y="4289835"/>
            <a:ext cx="1619750" cy="2588205"/>
            <a:chOff x="290015" y="4289835"/>
            <a:chExt cx="1619750" cy="2588205"/>
          </a:xfrm>
        </p:grpSpPr>
        <p:pic>
          <p:nvPicPr>
            <p:cNvPr id="1036" name="Picture 12" descr="http://tsvetem.ru/wp-content/uploads/2013/02/Hedera-1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15" y="4289835"/>
              <a:ext cx="160038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Группа 23"/>
            <p:cNvGrpSpPr/>
            <p:nvPr/>
          </p:nvGrpSpPr>
          <p:grpSpPr>
            <a:xfrm>
              <a:off x="496303" y="5940457"/>
              <a:ext cx="1413462" cy="937583"/>
              <a:chOff x="496303" y="5940457"/>
              <a:chExt cx="1413462" cy="937583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409702" y="5940457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9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96303" y="6416375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4060218" y="4276417"/>
            <a:ext cx="3221513" cy="2588269"/>
            <a:chOff x="4060218" y="4276417"/>
            <a:chExt cx="3221513" cy="2588269"/>
          </a:xfrm>
        </p:grpSpPr>
        <p:pic>
          <p:nvPicPr>
            <p:cNvPr id="1040" name="Picture 16" descr="http://homester.com.ua/wp-content/uploads/2015/02/27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218" y="4276417"/>
              <a:ext cx="3221513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4642992" y="5925018"/>
              <a:ext cx="2638739" cy="939668"/>
              <a:chOff x="4145228" y="5964060"/>
              <a:chExt cx="2638739" cy="939668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145228" y="6442063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2148233" y="4276417"/>
            <a:ext cx="1669541" cy="2601624"/>
            <a:chOff x="2148233" y="4276417"/>
            <a:chExt cx="1669541" cy="2601624"/>
          </a:xfrm>
        </p:grpSpPr>
        <p:pic>
          <p:nvPicPr>
            <p:cNvPr id="1038" name="Picture 14" descr="http://www.floren.com.ua/images/ins/b/i_85_1.jpg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148233" y="4276417"/>
              <a:ext cx="1628961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2363110" y="5930601"/>
              <a:ext cx="1454664" cy="947440"/>
              <a:chOff x="2433232" y="5895975"/>
              <a:chExt cx="1454664" cy="947440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387833" y="589597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433232" y="6381750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sp>
        <p:nvSpPr>
          <p:cNvPr id="23" name="Прямоугольник 22" hidden="1"/>
          <p:cNvSpPr/>
          <p:nvPr/>
        </p:nvSpPr>
        <p:spPr>
          <a:xfrm>
            <a:off x="0" y="0"/>
            <a:ext cx="9144000" cy="6838223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2057709" y="329197"/>
            <a:ext cx="2476419" cy="2599682"/>
            <a:chOff x="2119860" y="35939"/>
            <a:chExt cx="2476419" cy="2599682"/>
          </a:xfrm>
        </p:grpSpPr>
        <p:pic>
          <p:nvPicPr>
            <p:cNvPr id="1028" name="Picture 4" descr="http://ogorodsadovod.com/sites/default/files/u79/2015/08/flower_1_2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860" y="35939"/>
              <a:ext cx="2468571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2457341" y="1702869"/>
              <a:ext cx="2138938" cy="932752"/>
              <a:chOff x="3147725" y="1685590"/>
              <a:chExt cx="2138938" cy="93275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4786600" y="1685590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147725" y="2156677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sp>
        <p:nvSpPr>
          <p:cNvPr id="12" name="Прямоугольник 11"/>
          <p:cNvSpPr/>
          <p:nvPr/>
        </p:nvSpPr>
        <p:spPr>
          <a:xfrm>
            <a:off x="1443568" y="2621547"/>
            <a:ext cx="64876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</a:rPr>
              <a:t>1 РАУНД</a:t>
            </a:r>
            <a:endParaRPr lang="ru-RU" sz="9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B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00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64345" y="50711"/>
            <a:ext cx="1660865" cy="2625763"/>
            <a:chOff x="165545" y="36940"/>
            <a:chExt cx="1660865" cy="2625763"/>
          </a:xfrm>
        </p:grpSpPr>
        <p:pic>
          <p:nvPicPr>
            <p:cNvPr id="1038" name="Picture 14" descr="http://xn----8sbehdui5a2bzg.a-internet.ru/sites/default/files/imagecache/product_full/stoletnik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45" y="36940"/>
              <a:ext cx="1660865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519421" y="1743163"/>
              <a:ext cx="1300339" cy="919540"/>
              <a:chOff x="1190739" y="1686979"/>
              <a:chExt cx="1300339" cy="919540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991015" y="1686979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190739" y="2144854"/>
                <a:ext cx="872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алоэ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6822935" y="41559"/>
            <a:ext cx="2419252" cy="2621144"/>
            <a:chOff x="6822935" y="41559"/>
            <a:chExt cx="2419252" cy="2621144"/>
          </a:xfrm>
        </p:grpSpPr>
        <p:pic>
          <p:nvPicPr>
            <p:cNvPr id="1034" name="Picture 10" descr="http://womenmag.ru/forpics/2014/09/tradescantia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280" y="41559"/>
              <a:ext cx="16164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6822935" y="1692804"/>
              <a:ext cx="2419252" cy="969899"/>
              <a:chOff x="7025992" y="1685607"/>
              <a:chExt cx="2419252" cy="969899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025992" y="2193841"/>
                <a:ext cx="24192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традесканция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4692607" y="50711"/>
            <a:ext cx="2160000" cy="2642869"/>
            <a:chOff x="4424369" y="36939"/>
            <a:chExt cx="2160000" cy="2642869"/>
          </a:xfrm>
        </p:grpSpPr>
        <p:pic>
          <p:nvPicPr>
            <p:cNvPr id="1040" name="Picture 16" descr="http://mrsad.ru/wp-content/uploads/2014/03/Senpolia23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4369" y="36939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4772539" y="1739750"/>
              <a:ext cx="1791631" cy="940058"/>
              <a:chOff x="5253388" y="1681828"/>
              <a:chExt cx="1791631" cy="940058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53388" y="2160221"/>
                <a:ext cx="15905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сенполия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2" name="Группа 11"/>
          <p:cNvGrpSpPr/>
          <p:nvPr/>
        </p:nvGrpSpPr>
        <p:grpSpPr>
          <a:xfrm>
            <a:off x="7373168" y="4379084"/>
            <a:ext cx="1620000" cy="2535911"/>
            <a:chOff x="7222561" y="4401826"/>
            <a:chExt cx="1620000" cy="2535911"/>
          </a:xfrm>
        </p:grpSpPr>
        <p:pic>
          <p:nvPicPr>
            <p:cNvPr id="1036" name="Picture 12" descr="http://www.phytodesign.ru/images/photos/big/9514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561" y="4401826"/>
              <a:ext cx="162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313454" y="6058134"/>
              <a:ext cx="1529107" cy="879603"/>
              <a:chOff x="7710389" y="5966981"/>
              <a:chExt cx="1529107" cy="879603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739434" y="5966981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710389" y="6384919"/>
                <a:ext cx="14382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кислица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179664" y="4379084"/>
            <a:ext cx="2160000" cy="2551582"/>
            <a:chOff x="84372" y="4306417"/>
            <a:chExt cx="2160000" cy="2551582"/>
          </a:xfrm>
        </p:grpSpPr>
        <p:pic>
          <p:nvPicPr>
            <p:cNvPr id="1044" name="Picture 20" descr="http://mirsvetov.narod.ru/cveti_v_gorsh/016-1fuksiy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72" y="4306417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Группа 23"/>
            <p:cNvGrpSpPr/>
            <p:nvPr/>
          </p:nvGrpSpPr>
          <p:grpSpPr>
            <a:xfrm>
              <a:off x="480947" y="5988405"/>
              <a:ext cx="1758752" cy="869594"/>
              <a:chOff x="352506" y="5988405"/>
              <a:chExt cx="1758752" cy="869594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611195" y="598840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52506" y="6396334"/>
                <a:ext cx="13308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фуксия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4983385" y="4379084"/>
            <a:ext cx="2160000" cy="2527949"/>
            <a:chOff x="4892764" y="4379084"/>
            <a:chExt cx="2160000" cy="2527949"/>
          </a:xfrm>
        </p:grpSpPr>
        <p:pic>
          <p:nvPicPr>
            <p:cNvPr id="1032" name="Picture 8" descr="http://poradumo.pp.ua/uploads/posts/2014-03/1394046138_groshove-derevo-doglyad.jpe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2764" y="4379084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4993665" y="6045254"/>
              <a:ext cx="2032085" cy="861779"/>
              <a:chOff x="4751882" y="5964060"/>
              <a:chExt cx="2032085" cy="861779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751882" y="6364174"/>
                <a:ext cx="20168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толстянка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2562188" y="4379084"/>
            <a:ext cx="2196609" cy="2574810"/>
            <a:chOff x="2567680" y="4332224"/>
            <a:chExt cx="2196609" cy="2574810"/>
          </a:xfrm>
        </p:grpSpPr>
        <p:pic>
          <p:nvPicPr>
            <p:cNvPr id="2" name="Picture 4" descr="http://gardenx.ru/wp-content/uploads/2012/01/image050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680" y="4332224"/>
              <a:ext cx="219660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3012729" y="5988405"/>
              <a:ext cx="1738775" cy="918629"/>
              <a:chOff x="2651859" y="5967412"/>
              <a:chExt cx="1738775" cy="918629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890571" y="5967412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651859" y="6424376"/>
                <a:ext cx="13564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бегония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2110218" y="45803"/>
            <a:ext cx="2558714" cy="2647777"/>
            <a:chOff x="1753930" y="36939"/>
            <a:chExt cx="2558714" cy="2647777"/>
          </a:xfrm>
        </p:grpSpPr>
        <p:pic>
          <p:nvPicPr>
            <p:cNvPr id="1028" name="Picture 4" descr="https://saray.ru/upload/iblock/398/3985ece89a73edd482d39d6d2020e41b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493" y="36939"/>
              <a:ext cx="18864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1753930" y="1711164"/>
              <a:ext cx="2558714" cy="973552"/>
              <a:chOff x="2238944" y="1689765"/>
              <a:chExt cx="2558714" cy="97355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3925943" y="168976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238944" y="2201652"/>
                <a:ext cx="25587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спатифиллум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sp>
        <p:nvSpPr>
          <p:cNvPr id="34" name="Прямоугольник 33"/>
          <p:cNvSpPr/>
          <p:nvPr/>
        </p:nvSpPr>
        <p:spPr>
          <a:xfrm>
            <a:off x="1443568" y="2621547"/>
            <a:ext cx="64876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</a:rPr>
              <a:t>3 РАУНД</a:t>
            </a:r>
            <a:endParaRPr lang="ru-RU" sz="9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B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40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64345" y="50711"/>
            <a:ext cx="1660865" cy="2625763"/>
            <a:chOff x="165545" y="36940"/>
            <a:chExt cx="1660865" cy="2625763"/>
          </a:xfrm>
        </p:grpSpPr>
        <p:pic>
          <p:nvPicPr>
            <p:cNvPr id="1038" name="Picture 14" descr="http://xn----8sbehdui5a2bzg.a-internet.ru/sites/default/files/imagecache/product_full/stoletnik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45" y="36940"/>
              <a:ext cx="1660865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519421" y="1743163"/>
              <a:ext cx="1300339" cy="919540"/>
              <a:chOff x="1190739" y="1686979"/>
              <a:chExt cx="1300339" cy="919540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991015" y="1686979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190739" y="2144854"/>
                <a:ext cx="872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алоэ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6822935" y="41559"/>
            <a:ext cx="2419252" cy="2621144"/>
            <a:chOff x="6822935" y="41559"/>
            <a:chExt cx="2419252" cy="2621144"/>
          </a:xfrm>
        </p:grpSpPr>
        <p:pic>
          <p:nvPicPr>
            <p:cNvPr id="1034" name="Picture 10" descr="http://womenmag.ru/forpics/2014/09/tradescantia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280" y="41559"/>
              <a:ext cx="16164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6822935" y="1692804"/>
              <a:ext cx="2419252" cy="969899"/>
              <a:chOff x="7025992" y="1685607"/>
              <a:chExt cx="2419252" cy="969899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025992" y="2193841"/>
                <a:ext cx="24192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традесканция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4692607" y="50711"/>
            <a:ext cx="2160000" cy="2642869"/>
            <a:chOff x="4424369" y="36939"/>
            <a:chExt cx="2160000" cy="2642869"/>
          </a:xfrm>
        </p:grpSpPr>
        <p:pic>
          <p:nvPicPr>
            <p:cNvPr id="1040" name="Picture 16" descr="http://mrsad.ru/wp-content/uploads/2014/03/Senpolia23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4369" y="36939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4772539" y="1739750"/>
              <a:ext cx="1791631" cy="940058"/>
              <a:chOff x="5253388" y="1681828"/>
              <a:chExt cx="1791631" cy="940058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53388" y="2160221"/>
                <a:ext cx="15905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сенполия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2" name="Группа 11"/>
          <p:cNvGrpSpPr/>
          <p:nvPr/>
        </p:nvGrpSpPr>
        <p:grpSpPr>
          <a:xfrm>
            <a:off x="7373168" y="4379084"/>
            <a:ext cx="1620000" cy="2535911"/>
            <a:chOff x="7222561" y="4401826"/>
            <a:chExt cx="1620000" cy="2535911"/>
          </a:xfrm>
        </p:grpSpPr>
        <p:pic>
          <p:nvPicPr>
            <p:cNvPr id="1036" name="Picture 12" descr="http://www.phytodesign.ru/images/photos/big/9514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561" y="4401826"/>
              <a:ext cx="162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313454" y="6058134"/>
              <a:ext cx="1529107" cy="879603"/>
              <a:chOff x="7710389" y="5966981"/>
              <a:chExt cx="1529107" cy="879603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739434" y="5966981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710389" y="6384919"/>
                <a:ext cx="14382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кислица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216577" y="4306418"/>
            <a:ext cx="2160000" cy="2551582"/>
            <a:chOff x="84372" y="4306417"/>
            <a:chExt cx="2160000" cy="2551582"/>
          </a:xfrm>
        </p:grpSpPr>
        <p:pic>
          <p:nvPicPr>
            <p:cNvPr id="1044" name="Picture 20" descr="http://mirsvetov.narod.ru/cveti_v_gorsh/016-1fuksiy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72" y="4306417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Группа 23"/>
            <p:cNvGrpSpPr/>
            <p:nvPr/>
          </p:nvGrpSpPr>
          <p:grpSpPr>
            <a:xfrm>
              <a:off x="480947" y="5988405"/>
              <a:ext cx="1758752" cy="869594"/>
              <a:chOff x="352506" y="5988405"/>
              <a:chExt cx="1758752" cy="869594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611195" y="598840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52506" y="6396334"/>
                <a:ext cx="13308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фуксия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2562188" y="4379084"/>
            <a:ext cx="2196609" cy="2574810"/>
            <a:chOff x="2567680" y="4332224"/>
            <a:chExt cx="2196609" cy="2574810"/>
          </a:xfrm>
        </p:grpSpPr>
        <p:pic>
          <p:nvPicPr>
            <p:cNvPr id="2" name="Picture 4" descr="http://gardenx.ru/wp-content/uploads/2012/01/image050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680" y="4332224"/>
              <a:ext cx="219660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3012729" y="5988405"/>
              <a:ext cx="1738775" cy="918629"/>
              <a:chOff x="2651859" y="5967412"/>
              <a:chExt cx="1738775" cy="918629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890571" y="5967412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651859" y="6424376"/>
                <a:ext cx="13564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бегония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2110218" y="45803"/>
            <a:ext cx="2558714" cy="2647777"/>
            <a:chOff x="1753930" y="36939"/>
            <a:chExt cx="2558714" cy="2647777"/>
          </a:xfrm>
        </p:grpSpPr>
        <p:pic>
          <p:nvPicPr>
            <p:cNvPr id="1028" name="Picture 4" descr="https://saray.ru/upload/iblock/398/3985ece89a73edd482d39d6d2020e41b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493" y="36939"/>
              <a:ext cx="18864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1753930" y="1711164"/>
              <a:ext cx="2558714" cy="973552"/>
              <a:chOff x="2238944" y="1689765"/>
              <a:chExt cx="2558714" cy="97355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3925943" y="168976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238944" y="2201652"/>
                <a:ext cx="25587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спатифиллум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sp>
        <p:nvSpPr>
          <p:cNvPr id="47" name="Прямоугольник 46"/>
          <p:cNvSpPr/>
          <p:nvPr/>
        </p:nvSpPr>
        <p:spPr>
          <a:xfrm>
            <a:off x="1065894" y="2642631"/>
            <a:ext cx="7012212" cy="15696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Люди называют это растение «денежное дерево» и считают, что оно хорошо чувствует финансовое положение хозяев и может привлекать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благосостояние.</a:t>
            </a:r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0" y="0"/>
            <a:ext cx="9144000" cy="6838223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4983385" y="4379084"/>
            <a:ext cx="2160000" cy="2527949"/>
            <a:chOff x="4892764" y="4379084"/>
            <a:chExt cx="2160000" cy="2527949"/>
          </a:xfrm>
        </p:grpSpPr>
        <p:pic>
          <p:nvPicPr>
            <p:cNvPr id="1032" name="Picture 8" descr="http://poradumo.pp.ua/uploads/posts/2014-03/1394046138_groshove-derevo-doglyad.jpe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2764" y="4379084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4993665" y="6045254"/>
              <a:ext cx="2032085" cy="861779"/>
              <a:chOff x="4751882" y="5964060"/>
              <a:chExt cx="2032085" cy="861779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751882" y="6364174"/>
                <a:ext cx="20168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толстянка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349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17552 -0.3393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5" y="-1696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64345" y="50711"/>
            <a:ext cx="1660865" cy="2625763"/>
            <a:chOff x="165545" y="36940"/>
            <a:chExt cx="1660865" cy="2625763"/>
          </a:xfrm>
        </p:grpSpPr>
        <p:pic>
          <p:nvPicPr>
            <p:cNvPr id="1038" name="Picture 14" descr="http://xn----8sbehdui5a2bzg.a-internet.ru/sites/default/files/imagecache/product_full/stoletnik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45" y="36940"/>
              <a:ext cx="1660865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519421" y="1743163"/>
              <a:ext cx="1300339" cy="919540"/>
              <a:chOff x="1190739" y="1686979"/>
              <a:chExt cx="1300339" cy="919540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991015" y="1686979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190739" y="2144854"/>
                <a:ext cx="872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алоэ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6822935" y="41559"/>
            <a:ext cx="2419252" cy="2621144"/>
            <a:chOff x="6822935" y="41559"/>
            <a:chExt cx="2419252" cy="2621144"/>
          </a:xfrm>
        </p:grpSpPr>
        <p:pic>
          <p:nvPicPr>
            <p:cNvPr id="1034" name="Picture 10" descr="http://womenmag.ru/forpics/2014/09/tradescantia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280" y="41559"/>
              <a:ext cx="16164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6822935" y="1692804"/>
              <a:ext cx="2419252" cy="969899"/>
              <a:chOff x="7025992" y="1685607"/>
              <a:chExt cx="2419252" cy="969899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025992" y="2193841"/>
                <a:ext cx="24192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традесканция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2" name="Группа 11"/>
          <p:cNvGrpSpPr/>
          <p:nvPr/>
        </p:nvGrpSpPr>
        <p:grpSpPr>
          <a:xfrm>
            <a:off x="7373168" y="4379084"/>
            <a:ext cx="1620000" cy="2535911"/>
            <a:chOff x="7222561" y="4401826"/>
            <a:chExt cx="1620000" cy="2535911"/>
          </a:xfrm>
        </p:grpSpPr>
        <p:pic>
          <p:nvPicPr>
            <p:cNvPr id="1036" name="Picture 12" descr="http://www.phytodesign.ru/images/photos/big/9514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561" y="4401826"/>
              <a:ext cx="162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313454" y="6058134"/>
              <a:ext cx="1529107" cy="879603"/>
              <a:chOff x="7710389" y="5966981"/>
              <a:chExt cx="1529107" cy="879603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739434" y="5966981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710389" y="6384919"/>
                <a:ext cx="14382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кислица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216577" y="4306418"/>
            <a:ext cx="2160000" cy="2551582"/>
            <a:chOff x="84372" y="4306417"/>
            <a:chExt cx="2160000" cy="2551582"/>
          </a:xfrm>
        </p:grpSpPr>
        <p:pic>
          <p:nvPicPr>
            <p:cNvPr id="1044" name="Picture 20" descr="http://mirsvetov.narod.ru/cveti_v_gorsh/016-1fuksiy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72" y="4306417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Группа 23"/>
            <p:cNvGrpSpPr/>
            <p:nvPr/>
          </p:nvGrpSpPr>
          <p:grpSpPr>
            <a:xfrm>
              <a:off x="480947" y="5988405"/>
              <a:ext cx="1758752" cy="869594"/>
              <a:chOff x="352506" y="5988405"/>
              <a:chExt cx="1758752" cy="869594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611195" y="598840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52506" y="6396334"/>
                <a:ext cx="13308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фуксия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4983385" y="4379084"/>
            <a:ext cx="2160000" cy="2527949"/>
            <a:chOff x="4892764" y="4379084"/>
            <a:chExt cx="2160000" cy="2527949"/>
          </a:xfrm>
        </p:grpSpPr>
        <p:pic>
          <p:nvPicPr>
            <p:cNvPr id="1032" name="Picture 8" descr="http://poradumo.pp.ua/uploads/posts/2014-03/1394046138_groshove-derevo-doglyad.jpe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2764" y="4379084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4993665" y="6045254"/>
              <a:ext cx="2032085" cy="861779"/>
              <a:chOff x="4751882" y="5964060"/>
              <a:chExt cx="2032085" cy="861779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751882" y="6364174"/>
                <a:ext cx="20168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толстянка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2562188" y="4379084"/>
            <a:ext cx="2196609" cy="2574810"/>
            <a:chOff x="2567680" y="4332224"/>
            <a:chExt cx="2196609" cy="2574810"/>
          </a:xfrm>
        </p:grpSpPr>
        <p:pic>
          <p:nvPicPr>
            <p:cNvPr id="2" name="Picture 4" descr="http://gardenx.ru/wp-content/uploads/2012/01/image050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680" y="4332224"/>
              <a:ext cx="219660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3012729" y="5988405"/>
              <a:ext cx="1738775" cy="918629"/>
              <a:chOff x="2651859" y="5967412"/>
              <a:chExt cx="1738775" cy="918629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890571" y="5967412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651859" y="6424376"/>
                <a:ext cx="13564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бегония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2110218" y="45803"/>
            <a:ext cx="2558714" cy="2647777"/>
            <a:chOff x="1753930" y="36939"/>
            <a:chExt cx="2558714" cy="2647777"/>
          </a:xfrm>
        </p:grpSpPr>
        <p:pic>
          <p:nvPicPr>
            <p:cNvPr id="1028" name="Picture 4" descr="https://saray.ru/upload/iblock/398/3985ece89a73edd482d39d6d2020e41b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493" y="36939"/>
              <a:ext cx="18864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1753930" y="1711164"/>
              <a:ext cx="2558714" cy="973552"/>
              <a:chOff x="2238944" y="1689765"/>
              <a:chExt cx="2558714" cy="97355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3925943" y="168976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238944" y="2201652"/>
                <a:ext cx="25587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спатифиллум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sp>
        <p:nvSpPr>
          <p:cNvPr id="47" name="Прямоугольник 46"/>
          <p:cNvSpPr/>
          <p:nvPr/>
        </p:nvSpPr>
        <p:spPr>
          <a:xfrm>
            <a:off x="1307194" y="3048168"/>
            <a:ext cx="6529612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Свое название растение получило в честь барона Вальтера фон Сен-Поля.</a:t>
            </a:r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0" y="0"/>
            <a:ext cx="9144000" cy="6838223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4692607" y="50711"/>
            <a:ext cx="2160000" cy="2642869"/>
            <a:chOff x="4424369" y="36939"/>
            <a:chExt cx="2160000" cy="2642869"/>
          </a:xfrm>
        </p:grpSpPr>
        <p:pic>
          <p:nvPicPr>
            <p:cNvPr id="1040" name="Picture 16" descr="http://mrsad.ru/wp-content/uploads/2014/03/Senpolia23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4369" y="36939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4772539" y="1739750"/>
              <a:ext cx="1791631" cy="940058"/>
              <a:chOff x="5253388" y="1681828"/>
              <a:chExt cx="1791631" cy="940058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53388" y="2160221"/>
                <a:ext cx="15905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сенполия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552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-0.13368 0.2907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4" y="1453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6822935" y="41559"/>
            <a:ext cx="2419252" cy="2621144"/>
            <a:chOff x="6822935" y="41559"/>
            <a:chExt cx="2419252" cy="2621144"/>
          </a:xfrm>
        </p:grpSpPr>
        <p:pic>
          <p:nvPicPr>
            <p:cNvPr id="1034" name="Picture 10" descr="http://womenmag.ru/forpics/2014/09/tradescantia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280" y="41559"/>
              <a:ext cx="16164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6822935" y="1692804"/>
              <a:ext cx="2419252" cy="969899"/>
              <a:chOff x="7025992" y="1685607"/>
              <a:chExt cx="2419252" cy="969899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025992" y="2193841"/>
                <a:ext cx="24192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традесканция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4692607" y="50711"/>
            <a:ext cx="2160000" cy="2642869"/>
            <a:chOff x="4424369" y="36939"/>
            <a:chExt cx="2160000" cy="2642869"/>
          </a:xfrm>
        </p:grpSpPr>
        <p:pic>
          <p:nvPicPr>
            <p:cNvPr id="1040" name="Picture 16" descr="http://mrsad.ru/wp-content/uploads/2014/03/Senpolia23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4369" y="36939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4772539" y="1739750"/>
              <a:ext cx="1791631" cy="940058"/>
              <a:chOff x="5253388" y="1681828"/>
              <a:chExt cx="1791631" cy="940058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53388" y="2160221"/>
                <a:ext cx="15905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сенполия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2" name="Группа 11"/>
          <p:cNvGrpSpPr/>
          <p:nvPr/>
        </p:nvGrpSpPr>
        <p:grpSpPr>
          <a:xfrm>
            <a:off x="7373168" y="4379084"/>
            <a:ext cx="1620000" cy="2535911"/>
            <a:chOff x="7222561" y="4401826"/>
            <a:chExt cx="1620000" cy="2535911"/>
          </a:xfrm>
        </p:grpSpPr>
        <p:pic>
          <p:nvPicPr>
            <p:cNvPr id="1036" name="Picture 12" descr="http://www.phytodesign.ru/images/photos/big/9514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561" y="4401826"/>
              <a:ext cx="162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313454" y="6058134"/>
              <a:ext cx="1529107" cy="879603"/>
              <a:chOff x="7710389" y="5966981"/>
              <a:chExt cx="1529107" cy="879603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739434" y="5966981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710389" y="6384919"/>
                <a:ext cx="14382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кислица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216577" y="4306418"/>
            <a:ext cx="2160000" cy="2551582"/>
            <a:chOff x="84372" y="4306417"/>
            <a:chExt cx="2160000" cy="2551582"/>
          </a:xfrm>
        </p:grpSpPr>
        <p:pic>
          <p:nvPicPr>
            <p:cNvPr id="1044" name="Picture 20" descr="http://mirsvetov.narod.ru/cveti_v_gorsh/016-1fuksiy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72" y="4306417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Группа 23"/>
            <p:cNvGrpSpPr/>
            <p:nvPr/>
          </p:nvGrpSpPr>
          <p:grpSpPr>
            <a:xfrm>
              <a:off x="480947" y="5988405"/>
              <a:ext cx="1758752" cy="869594"/>
              <a:chOff x="352506" y="5988405"/>
              <a:chExt cx="1758752" cy="869594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611195" y="598840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52506" y="6396334"/>
                <a:ext cx="13308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фуксия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4983385" y="4379084"/>
            <a:ext cx="2160000" cy="2527949"/>
            <a:chOff x="4892764" y="4379084"/>
            <a:chExt cx="2160000" cy="2527949"/>
          </a:xfrm>
        </p:grpSpPr>
        <p:pic>
          <p:nvPicPr>
            <p:cNvPr id="1032" name="Picture 8" descr="http://poradumo.pp.ua/uploads/posts/2014-03/1394046138_groshove-derevo-doglyad.jpe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2764" y="4379084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4993665" y="6045254"/>
              <a:ext cx="2032085" cy="861779"/>
              <a:chOff x="4751882" y="5964060"/>
              <a:chExt cx="2032085" cy="861779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751882" y="6364174"/>
                <a:ext cx="20168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толстянка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2562188" y="4379084"/>
            <a:ext cx="2196609" cy="2574810"/>
            <a:chOff x="2567680" y="4332224"/>
            <a:chExt cx="2196609" cy="2574810"/>
          </a:xfrm>
        </p:grpSpPr>
        <p:pic>
          <p:nvPicPr>
            <p:cNvPr id="2" name="Picture 4" descr="http://gardenx.ru/wp-content/uploads/2012/01/image050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680" y="4332224"/>
              <a:ext cx="219660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3012729" y="5988405"/>
              <a:ext cx="1738775" cy="918629"/>
              <a:chOff x="2651859" y="5967412"/>
              <a:chExt cx="1738775" cy="918629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890571" y="5967412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651859" y="6424376"/>
                <a:ext cx="13564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бегония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2110218" y="45803"/>
            <a:ext cx="2558714" cy="2647777"/>
            <a:chOff x="1753930" y="36939"/>
            <a:chExt cx="2558714" cy="2647777"/>
          </a:xfrm>
        </p:grpSpPr>
        <p:pic>
          <p:nvPicPr>
            <p:cNvPr id="1028" name="Picture 4" descr="https://saray.ru/upload/iblock/398/3985ece89a73edd482d39d6d2020e41b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493" y="36939"/>
              <a:ext cx="18864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1753930" y="1711164"/>
              <a:ext cx="2558714" cy="973552"/>
              <a:chOff x="2238944" y="1689765"/>
              <a:chExt cx="2558714" cy="97355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3925943" y="168976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238944" y="2201652"/>
                <a:ext cx="25587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спатифиллум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sp>
        <p:nvSpPr>
          <p:cNvPr id="47" name="Прямоугольник 46"/>
          <p:cNvSpPr/>
          <p:nvPr/>
        </p:nvSpPr>
        <p:spPr>
          <a:xfrm>
            <a:off x="1300844" y="2642631"/>
            <a:ext cx="6542312" cy="15696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Это растение неправильно называют столетником, т.к. считают, что цветёт раз в сто лет. Само название растения переводится как “горький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”.</a:t>
            </a:r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0" y="0"/>
            <a:ext cx="9144000" cy="6838223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64345" y="50711"/>
            <a:ext cx="1660865" cy="2625763"/>
            <a:chOff x="165545" y="36940"/>
            <a:chExt cx="1660865" cy="2625763"/>
          </a:xfrm>
        </p:grpSpPr>
        <p:pic>
          <p:nvPicPr>
            <p:cNvPr id="1038" name="Picture 14" descr="http://xn----8sbehdui5a2bzg.a-internet.ru/sites/default/files/imagecache/product_full/stoletnik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45" y="36940"/>
              <a:ext cx="1660865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519421" y="1743163"/>
              <a:ext cx="1300339" cy="919540"/>
              <a:chOff x="1190739" y="1686979"/>
              <a:chExt cx="1300339" cy="919540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991015" y="1686979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190739" y="2144854"/>
                <a:ext cx="872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алоэ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988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0.36893 0.295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1476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64345" y="50711"/>
            <a:ext cx="1660865" cy="2625763"/>
            <a:chOff x="165545" y="36940"/>
            <a:chExt cx="1660865" cy="2625763"/>
          </a:xfrm>
        </p:grpSpPr>
        <p:pic>
          <p:nvPicPr>
            <p:cNvPr id="1038" name="Picture 14" descr="http://xn----8sbehdui5a2bzg.a-internet.ru/sites/default/files/imagecache/product_full/stoletnik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45" y="36940"/>
              <a:ext cx="1660865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519421" y="1743163"/>
              <a:ext cx="1300339" cy="919540"/>
              <a:chOff x="1190739" y="1686979"/>
              <a:chExt cx="1300339" cy="919540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991015" y="1686979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190739" y="2144854"/>
                <a:ext cx="872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алоэ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6822935" y="41559"/>
            <a:ext cx="2419252" cy="2621144"/>
            <a:chOff x="6822935" y="41559"/>
            <a:chExt cx="2419252" cy="2621144"/>
          </a:xfrm>
        </p:grpSpPr>
        <p:pic>
          <p:nvPicPr>
            <p:cNvPr id="1034" name="Picture 10" descr="http://womenmag.ru/forpics/2014/09/tradescantia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280" y="41559"/>
              <a:ext cx="16164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6822935" y="1692804"/>
              <a:ext cx="2419252" cy="969899"/>
              <a:chOff x="7025992" y="1685607"/>
              <a:chExt cx="2419252" cy="969899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025992" y="2193841"/>
                <a:ext cx="24192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традесканция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4692607" y="50711"/>
            <a:ext cx="2160000" cy="2642869"/>
            <a:chOff x="4424369" y="36939"/>
            <a:chExt cx="2160000" cy="2642869"/>
          </a:xfrm>
        </p:grpSpPr>
        <p:pic>
          <p:nvPicPr>
            <p:cNvPr id="1040" name="Picture 16" descr="http://mrsad.ru/wp-content/uploads/2014/03/Senpolia23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4369" y="36939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4772539" y="1739750"/>
              <a:ext cx="1791631" cy="940058"/>
              <a:chOff x="5253388" y="1681828"/>
              <a:chExt cx="1791631" cy="940058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53388" y="2160221"/>
                <a:ext cx="15905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сенполия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216577" y="4306418"/>
            <a:ext cx="2160000" cy="2551582"/>
            <a:chOff x="84372" y="4306417"/>
            <a:chExt cx="2160000" cy="2551582"/>
          </a:xfrm>
        </p:grpSpPr>
        <p:pic>
          <p:nvPicPr>
            <p:cNvPr id="1044" name="Picture 20" descr="http://mirsvetov.narod.ru/cveti_v_gorsh/016-1fuksiy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72" y="4306417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Группа 23"/>
            <p:cNvGrpSpPr/>
            <p:nvPr/>
          </p:nvGrpSpPr>
          <p:grpSpPr>
            <a:xfrm>
              <a:off x="480947" y="5988405"/>
              <a:ext cx="1758752" cy="869594"/>
              <a:chOff x="352506" y="5988405"/>
              <a:chExt cx="1758752" cy="869594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611195" y="598840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52506" y="6396334"/>
                <a:ext cx="13308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фуксия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4983385" y="4379084"/>
            <a:ext cx="2160000" cy="2527949"/>
            <a:chOff x="4892764" y="4379084"/>
            <a:chExt cx="2160000" cy="2527949"/>
          </a:xfrm>
        </p:grpSpPr>
        <p:pic>
          <p:nvPicPr>
            <p:cNvPr id="1032" name="Picture 8" descr="http://poradumo.pp.ua/uploads/posts/2014-03/1394046138_groshove-derevo-doglyad.jpe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2764" y="4379084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4993665" y="6045254"/>
              <a:ext cx="2032085" cy="861779"/>
              <a:chOff x="4751882" y="5964060"/>
              <a:chExt cx="2032085" cy="861779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751882" y="6364174"/>
                <a:ext cx="20168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толстянка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2562188" y="4379084"/>
            <a:ext cx="2196609" cy="2574810"/>
            <a:chOff x="2567680" y="4332224"/>
            <a:chExt cx="2196609" cy="2574810"/>
          </a:xfrm>
        </p:grpSpPr>
        <p:pic>
          <p:nvPicPr>
            <p:cNvPr id="2" name="Picture 4" descr="http://gardenx.ru/wp-content/uploads/2012/01/image050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680" y="4332224"/>
              <a:ext cx="219660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3012729" y="5988405"/>
              <a:ext cx="1738775" cy="918629"/>
              <a:chOff x="2651859" y="5967412"/>
              <a:chExt cx="1738775" cy="918629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890571" y="5967412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651859" y="6424376"/>
                <a:ext cx="13564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бегония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2110218" y="45803"/>
            <a:ext cx="2558714" cy="2647777"/>
            <a:chOff x="1753930" y="36939"/>
            <a:chExt cx="2558714" cy="2647777"/>
          </a:xfrm>
        </p:grpSpPr>
        <p:pic>
          <p:nvPicPr>
            <p:cNvPr id="1028" name="Picture 4" descr="https://saray.ru/upload/iblock/398/3985ece89a73edd482d39d6d2020e41b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493" y="36939"/>
              <a:ext cx="18864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1753930" y="1711164"/>
              <a:ext cx="2558714" cy="973552"/>
              <a:chOff x="2238944" y="1689765"/>
              <a:chExt cx="2558714" cy="97355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3925943" y="168976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238944" y="2201652"/>
                <a:ext cx="25587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спатифиллум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sp>
        <p:nvSpPr>
          <p:cNvPr id="47" name="Прямоугольник 46"/>
          <p:cNvSpPr/>
          <p:nvPr/>
        </p:nvSpPr>
        <p:spPr>
          <a:xfrm>
            <a:off x="1027794" y="2642631"/>
            <a:ext cx="7088412" cy="15696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Заячья капуста, клевер счастья, кукушкин клевер, железный крест, цветок бабочки, мадам Баттерфляй – все эти названия принадлежат одному растению.</a:t>
            </a:r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0" y="0"/>
            <a:ext cx="9144000" cy="6838223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7373168" y="4379084"/>
            <a:ext cx="1620000" cy="2535911"/>
            <a:chOff x="7222561" y="4401826"/>
            <a:chExt cx="1620000" cy="2535911"/>
          </a:xfrm>
        </p:grpSpPr>
        <p:pic>
          <p:nvPicPr>
            <p:cNvPr id="1036" name="Picture 12" descr="http://www.phytodesign.ru/images/photos/big/9514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561" y="4401826"/>
              <a:ext cx="162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313454" y="6058134"/>
              <a:ext cx="1529107" cy="879603"/>
              <a:chOff x="7710389" y="5966981"/>
              <a:chExt cx="1529107" cy="879603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739434" y="5966981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710389" y="6384919"/>
                <a:ext cx="14382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кислица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960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-0.41771 -0.3474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1738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64345" y="50711"/>
            <a:ext cx="1660865" cy="2625763"/>
            <a:chOff x="165545" y="36940"/>
            <a:chExt cx="1660865" cy="2625763"/>
          </a:xfrm>
        </p:grpSpPr>
        <p:pic>
          <p:nvPicPr>
            <p:cNvPr id="1038" name="Picture 14" descr="http://xn----8sbehdui5a2bzg.a-internet.ru/sites/default/files/imagecache/product_full/stoletnik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45" y="36940"/>
              <a:ext cx="1660865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519421" y="1743163"/>
              <a:ext cx="1300339" cy="919540"/>
              <a:chOff x="1190739" y="1686979"/>
              <a:chExt cx="1300339" cy="919540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991015" y="1686979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190739" y="2144854"/>
                <a:ext cx="872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алоэ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6822935" y="41559"/>
            <a:ext cx="2419252" cy="2621144"/>
            <a:chOff x="6822935" y="41559"/>
            <a:chExt cx="2419252" cy="2621144"/>
          </a:xfrm>
        </p:grpSpPr>
        <p:pic>
          <p:nvPicPr>
            <p:cNvPr id="1034" name="Picture 10" descr="http://womenmag.ru/forpics/2014/09/tradescantia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280" y="41559"/>
              <a:ext cx="16164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6822935" y="1692804"/>
              <a:ext cx="2419252" cy="969899"/>
              <a:chOff x="7025992" y="1685607"/>
              <a:chExt cx="2419252" cy="969899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025992" y="2193841"/>
                <a:ext cx="24192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традесканция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4692607" y="50711"/>
            <a:ext cx="2160000" cy="2642869"/>
            <a:chOff x="4424369" y="36939"/>
            <a:chExt cx="2160000" cy="2642869"/>
          </a:xfrm>
        </p:grpSpPr>
        <p:pic>
          <p:nvPicPr>
            <p:cNvPr id="1040" name="Picture 16" descr="http://mrsad.ru/wp-content/uploads/2014/03/Senpolia23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4369" y="36939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4772539" y="1739750"/>
              <a:ext cx="1791631" cy="940058"/>
              <a:chOff x="5253388" y="1681828"/>
              <a:chExt cx="1791631" cy="940058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53388" y="2160221"/>
                <a:ext cx="15905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сенполия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2" name="Группа 11"/>
          <p:cNvGrpSpPr/>
          <p:nvPr/>
        </p:nvGrpSpPr>
        <p:grpSpPr>
          <a:xfrm>
            <a:off x="7373168" y="4379084"/>
            <a:ext cx="1620000" cy="2535911"/>
            <a:chOff x="7222561" y="4401826"/>
            <a:chExt cx="1620000" cy="2535911"/>
          </a:xfrm>
        </p:grpSpPr>
        <p:pic>
          <p:nvPicPr>
            <p:cNvPr id="1036" name="Picture 12" descr="http://www.phytodesign.ru/images/photos/big/9514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561" y="4401826"/>
              <a:ext cx="162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313454" y="6058134"/>
              <a:ext cx="1529107" cy="879603"/>
              <a:chOff x="7710389" y="5966981"/>
              <a:chExt cx="1529107" cy="879603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739434" y="5966981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710389" y="6384919"/>
                <a:ext cx="14382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кислица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4983385" y="4379084"/>
            <a:ext cx="2160000" cy="2527949"/>
            <a:chOff x="4892764" y="4379084"/>
            <a:chExt cx="2160000" cy="2527949"/>
          </a:xfrm>
        </p:grpSpPr>
        <p:pic>
          <p:nvPicPr>
            <p:cNvPr id="1032" name="Picture 8" descr="http://poradumo.pp.ua/uploads/posts/2014-03/1394046138_groshove-derevo-doglyad.jpe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2764" y="4379084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4993665" y="6045254"/>
              <a:ext cx="2032085" cy="861779"/>
              <a:chOff x="4751882" y="5964060"/>
              <a:chExt cx="2032085" cy="861779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751882" y="6364174"/>
                <a:ext cx="20168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толстянка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2562188" y="4379084"/>
            <a:ext cx="2196609" cy="2574810"/>
            <a:chOff x="2567680" y="4332224"/>
            <a:chExt cx="2196609" cy="2574810"/>
          </a:xfrm>
        </p:grpSpPr>
        <p:pic>
          <p:nvPicPr>
            <p:cNvPr id="2" name="Picture 4" descr="http://gardenx.ru/wp-content/uploads/2012/01/image050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680" y="4332224"/>
              <a:ext cx="219660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3012729" y="5988405"/>
              <a:ext cx="1738775" cy="918629"/>
              <a:chOff x="2651859" y="5967412"/>
              <a:chExt cx="1738775" cy="918629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890571" y="5967412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651859" y="6424376"/>
                <a:ext cx="13564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бегония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2110218" y="45803"/>
            <a:ext cx="2558714" cy="2647777"/>
            <a:chOff x="1753930" y="36939"/>
            <a:chExt cx="2558714" cy="2647777"/>
          </a:xfrm>
        </p:grpSpPr>
        <p:pic>
          <p:nvPicPr>
            <p:cNvPr id="1028" name="Picture 4" descr="https://saray.ru/upload/iblock/398/3985ece89a73edd482d39d6d2020e41b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493" y="36939"/>
              <a:ext cx="18864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1753930" y="1711164"/>
              <a:ext cx="2558714" cy="973552"/>
              <a:chOff x="2238944" y="1689765"/>
              <a:chExt cx="2558714" cy="97355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3925943" y="168976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238944" y="2201652"/>
                <a:ext cx="25587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спатифиллум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sp>
        <p:nvSpPr>
          <p:cNvPr id="47" name="Прямоугольник 46"/>
          <p:cNvSpPr/>
          <p:nvPr/>
        </p:nvSpPr>
        <p:spPr>
          <a:xfrm>
            <a:off x="1649188" y="2642631"/>
            <a:ext cx="5810841" cy="15696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Из-за красивых свисающих цветков растение имеет народное название «цыганские серьги» или просто «сережки».</a:t>
            </a:r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0" y="0"/>
            <a:ext cx="9144000" cy="6838223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16577" y="4306418"/>
            <a:ext cx="2160000" cy="2551582"/>
            <a:chOff x="84372" y="4306417"/>
            <a:chExt cx="2160000" cy="2551582"/>
          </a:xfrm>
        </p:grpSpPr>
        <p:pic>
          <p:nvPicPr>
            <p:cNvPr id="1044" name="Picture 20" descr="http://mirsvetov.narod.ru/cveti_v_gorsh/016-1fuksiy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72" y="4306417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Группа 23"/>
            <p:cNvGrpSpPr/>
            <p:nvPr/>
          </p:nvGrpSpPr>
          <p:grpSpPr>
            <a:xfrm>
              <a:off x="480947" y="5988405"/>
              <a:ext cx="1758752" cy="869594"/>
              <a:chOff x="352506" y="5988405"/>
              <a:chExt cx="1758752" cy="869594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611195" y="598840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52506" y="6396334"/>
                <a:ext cx="13308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фуксия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5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35555 -0.321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78" y="-1606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64345" y="50711"/>
            <a:ext cx="1660865" cy="2625763"/>
            <a:chOff x="165545" y="36940"/>
            <a:chExt cx="1660865" cy="2625763"/>
          </a:xfrm>
        </p:grpSpPr>
        <p:pic>
          <p:nvPicPr>
            <p:cNvPr id="1038" name="Picture 14" descr="http://xn----8sbehdui5a2bzg.a-internet.ru/sites/default/files/imagecache/product_full/stoletnik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45" y="36940"/>
              <a:ext cx="1660865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519421" y="1743163"/>
              <a:ext cx="1300339" cy="919540"/>
              <a:chOff x="1190739" y="1686979"/>
              <a:chExt cx="1300339" cy="919540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991015" y="1686979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190739" y="2144854"/>
                <a:ext cx="872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алоэ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6822935" y="41559"/>
            <a:ext cx="2419252" cy="2621144"/>
            <a:chOff x="6822935" y="41559"/>
            <a:chExt cx="2419252" cy="2621144"/>
          </a:xfrm>
        </p:grpSpPr>
        <p:pic>
          <p:nvPicPr>
            <p:cNvPr id="1034" name="Picture 10" descr="http://womenmag.ru/forpics/2014/09/tradescantia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280" y="41559"/>
              <a:ext cx="16164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6822935" y="1692804"/>
              <a:ext cx="2419252" cy="969899"/>
              <a:chOff x="7025992" y="1685607"/>
              <a:chExt cx="2419252" cy="969899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025992" y="2193841"/>
                <a:ext cx="24192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традесканция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4692607" y="50711"/>
            <a:ext cx="2160000" cy="2642869"/>
            <a:chOff x="4424369" y="36939"/>
            <a:chExt cx="2160000" cy="2642869"/>
          </a:xfrm>
        </p:grpSpPr>
        <p:pic>
          <p:nvPicPr>
            <p:cNvPr id="1040" name="Picture 16" descr="http://mrsad.ru/wp-content/uploads/2014/03/Senpolia23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4369" y="36939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4772539" y="1739750"/>
              <a:ext cx="1791631" cy="940058"/>
              <a:chOff x="5253388" y="1681828"/>
              <a:chExt cx="1791631" cy="940058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53388" y="2160221"/>
                <a:ext cx="15905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сенполия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2" name="Группа 11"/>
          <p:cNvGrpSpPr/>
          <p:nvPr/>
        </p:nvGrpSpPr>
        <p:grpSpPr>
          <a:xfrm>
            <a:off x="7373168" y="4379084"/>
            <a:ext cx="1620000" cy="2535911"/>
            <a:chOff x="7222561" y="4401826"/>
            <a:chExt cx="1620000" cy="2535911"/>
          </a:xfrm>
        </p:grpSpPr>
        <p:pic>
          <p:nvPicPr>
            <p:cNvPr id="1036" name="Picture 12" descr="http://www.phytodesign.ru/images/photos/big/9514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561" y="4401826"/>
              <a:ext cx="162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313454" y="6058134"/>
              <a:ext cx="1529107" cy="879603"/>
              <a:chOff x="7710389" y="5966981"/>
              <a:chExt cx="1529107" cy="879603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739434" y="5966981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710389" y="6384919"/>
                <a:ext cx="14382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кислица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216577" y="4306418"/>
            <a:ext cx="2160000" cy="2551582"/>
            <a:chOff x="84372" y="4306417"/>
            <a:chExt cx="2160000" cy="2551582"/>
          </a:xfrm>
        </p:grpSpPr>
        <p:pic>
          <p:nvPicPr>
            <p:cNvPr id="1044" name="Picture 20" descr="http://mirsvetov.narod.ru/cveti_v_gorsh/016-1fuksiy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72" y="4306417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Группа 23"/>
            <p:cNvGrpSpPr/>
            <p:nvPr/>
          </p:nvGrpSpPr>
          <p:grpSpPr>
            <a:xfrm>
              <a:off x="480947" y="5988405"/>
              <a:ext cx="1758752" cy="869594"/>
              <a:chOff x="352506" y="5988405"/>
              <a:chExt cx="1758752" cy="869594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611195" y="598840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52506" y="6396334"/>
                <a:ext cx="13308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фуксия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4983385" y="4379084"/>
            <a:ext cx="2160000" cy="2527949"/>
            <a:chOff x="4892764" y="4379084"/>
            <a:chExt cx="2160000" cy="2527949"/>
          </a:xfrm>
        </p:grpSpPr>
        <p:pic>
          <p:nvPicPr>
            <p:cNvPr id="1032" name="Picture 8" descr="http://poradumo.pp.ua/uploads/posts/2014-03/1394046138_groshove-derevo-doglyad.jpe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2764" y="4379084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4993665" y="6045254"/>
              <a:ext cx="2032085" cy="861779"/>
              <a:chOff x="4751882" y="5964060"/>
              <a:chExt cx="2032085" cy="861779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751882" y="6364174"/>
                <a:ext cx="20168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толстянка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2562188" y="4379084"/>
            <a:ext cx="2196609" cy="2574810"/>
            <a:chOff x="2567680" y="4332224"/>
            <a:chExt cx="2196609" cy="2574810"/>
          </a:xfrm>
        </p:grpSpPr>
        <p:pic>
          <p:nvPicPr>
            <p:cNvPr id="2" name="Picture 4" descr="http://gardenx.ru/wp-content/uploads/2012/01/image050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680" y="4332224"/>
              <a:ext cx="219660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3012729" y="5988405"/>
              <a:ext cx="1738775" cy="918629"/>
              <a:chOff x="2651859" y="5967412"/>
              <a:chExt cx="1738775" cy="918629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890571" y="5967412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651859" y="6424376"/>
                <a:ext cx="13564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бегония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sp>
        <p:nvSpPr>
          <p:cNvPr id="47" name="Прямоугольник 46"/>
          <p:cNvSpPr/>
          <p:nvPr/>
        </p:nvSpPr>
        <p:spPr>
          <a:xfrm>
            <a:off x="1649188" y="2642631"/>
            <a:ext cx="5810841" cy="15696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Это растение называют «женское счастье», так как есть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примета, что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оно может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принести в дом счастье и любовь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.  </a:t>
            </a:r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0" y="0"/>
            <a:ext cx="9144000" cy="6838223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2110218" y="45803"/>
            <a:ext cx="2558714" cy="2647777"/>
            <a:chOff x="1753930" y="36939"/>
            <a:chExt cx="2558714" cy="2647777"/>
          </a:xfrm>
        </p:grpSpPr>
        <p:pic>
          <p:nvPicPr>
            <p:cNvPr id="1028" name="Picture 4" descr="https://saray.ru/upload/iblock/398/3985ece89a73edd482d39d6d2020e41b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493" y="36939"/>
              <a:ext cx="18864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1753930" y="1711164"/>
              <a:ext cx="2558714" cy="973552"/>
              <a:chOff x="2238944" y="1689765"/>
              <a:chExt cx="2558714" cy="97355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3925943" y="168976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238944" y="2201652"/>
                <a:ext cx="25587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спатифиллум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800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0.12153 0.2798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1398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64345" y="50711"/>
            <a:ext cx="1660865" cy="2625763"/>
            <a:chOff x="165545" y="36940"/>
            <a:chExt cx="1660865" cy="2625763"/>
          </a:xfrm>
        </p:grpSpPr>
        <p:pic>
          <p:nvPicPr>
            <p:cNvPr id="1038" name="Picture 14" descr="http://xn----8sbehdui5a2bzg.a-internet.ru/sites/default/files/imagecache/product_full/stoletnik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45" y="36940"/>
              <a:ext cx="1660865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519421" y="1743163"/>
              <a:ext cx="1300339" cy="919540"/>
              <a:chOff x="1190739" y="1686979"/>
              <a:chExt cx="1300339" cy="919540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991015" y="1686979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190739" y="2144854"/>
                <a:ext cx="872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алоэ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6822935" y="41559"/>
            <a:ext cx="2419252" cy="2621144"/>
            <a:chOff x="6822935" y="41559"/>
            <a:chExt cx="2419252" cy="2621144"/>
          </a:xfrm>
        </p:grpSpPr>
        <p:pic>
          <p:nvPicPr>
            <p:cNvPr id="1034" name="Picture 10" descr="http://womenmag.ru/forpics/2014/09/tradescantia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280" y="41559"/>
              <a:ext cx="16164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6822935" y="1692804"/>
              <a:ext cx="2419252" cy="969899"/>
              <a:chOff x="7025992" y="1685607"/>
              <a:chExt cx="2419252" cy="969899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025992" y="2193841"/>
                <a:ext cx="24192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традесканция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4692607" y="50711"/>
            <a:ext cx="2160000" cy="2642869"/>
            <a:chOff x="4424369" y="36939"/>
            <a:chExt cx="2160000" cy="2642869"/>
          </a:xfrm>
        </p:grpSpPr>
        <p:pic>
          <p:nvPicPr>
            <p:cNvPr id="1040" name="Picture 16" descr="http://mrsad.ru/wp-content/uploads/2014/03/Senpolia23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4369" y="36939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4772539" y="1739750"/>
              <a:ext cx="1791631" cy="940058"/>
              <a:chOff x="5253388" y="1681828"/>
              <a:chExt cx="1791631" cy="940058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53388" y="2160221"/>
                <a:ext cx="15905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сенполия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2" name="Группа 11"/>
          <p:cNvGrpSpPr/>
          <p:nvPr/>
        </p:nvGrpSpPr>
        <p:grpSpPr>
          <a:xfrm>
            <a:off x="7373168" y="4379084"/>
            <a:ext cx="1620000" cy="2535911"/>
            <a:chOff x="7222561" y="4401826"/>
            <a:chExt cx="1620000" cy="2535911"/>
          </a:xfrm>
        </p:grpSpPr>
        <p:pic>
          <p:nvPicPr>
            <p:cNvPr id="1036" name="Picture 12" descr="http://www.phytodesign.ru/images/photos/big/9514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561" y="4401826"/>
              <a:ext cx="162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313454" y="6058134"/>
              <a:ext cx="1529107" cy="879603"/>
              <a:chOff x="7710389" y="5966981"/>
              <a:chExt cx="1529107" cy="879603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739434" y="5966981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710389" y="6384919"/>
                <a:ext cx="14382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кислица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216577" y="4306418"/>
            <a:ext cx="2160000" cy="2551582"/>
            <a:chOff x="84372" y="4306417"/>
            <a:chExt cx="2160000" cy="2551582"/>
          </a:xfrm>
        </p:grpSpPr>
        <p:pic>
          <p:nvPicPr>
            <p:cNvPr id="1044" name="Picture 20" descr="http://mirsvetov.narod.ru/cveti_v_gorsh/016-1fuksiy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72" y="4306417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Группа 23"/>
            <p:cNvGrpSpPr/>
            <p:nvPr/>
          </p:nvGrpSpPr>
          <p:grpSpPr>
            <a:xfrm>
              <a:off x="480947" y="5988405"/>
              <a:ext cx="1758752" cy="869594"/>
              <a:chOff x="352506" y="5988405"/>
              <a:chExt cx="1758752" cy="869594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611195" y="598840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52506" y="6396334"/>
                <a:ext cx="13308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фуксия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4983385" y="4379084"/>
            <a:ext cx="2160000" cy="2527949"/>
            <a:chOff x="4892764" y="4379084"/>
            <a:chExt cx="2160000" cy="2527949"/>
          </a:xfrm>
        </p:grpSpPr>
        <p:pic>
          <p:nvPicPr>
            <p:cNvPr id="1032" name="Picture 8" descr="http://poradumo.pp.ua/uploads/posts/2014-03/1394046138_groshove-derevo-doglyad.jpe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2764" y="4379084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4993665" y="6045254"/>
              <a:ext cx="2032085" cy="861779"/>
              <a:chOff x="4751882" y="5964060"/>
              <a:chExt cx="2032085" cy="861779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751882" y="6364174"/>
                <a:ext cx="20168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толстянка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2110218" y="45803"/>
            <a:ext cx="2558714" cy="2647777"/>
            <a:chOff x="1753930" y="36939"/>
            <a:chExt cx="2558714" cy="2647777"/>
          </a:xfrm>
        </p:grpSpPr>
        <p:pic>
          <p:nvPicPr>
            <p:cNvPr id="1028" name="Picture 4" descr="https://saray.ru/upload/iblock/398/3985ece89a73edd482d39d6d2020e41b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493" y="36939"/>
              <a:ext cx="18864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1753930" y="1711164"/>
              <a:ext cx="2558714" cy="973552"/>
              <a:chOff x="2238944" y="1689765"/>
              <a:chExt cx="2558714" cy="97355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3925943" y="168976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238944" y="2201652"/>
                <a:ext cx="25587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спатифиллум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sp>
        <p:nvSpPr>
          <p:cNvPr id="47" name="Прямоугольник 46"/>
          <p:cNvSpPr/>
          <p:nvPr/>
        </p:nvSpPr>
        <p:spPr>
          <a:xfrm>
            <a:off x="1649188" y="2642631"/>
            <a:ext cx="5810841" cy="15696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Его назвали в 1812 году во время бегства французов из Москвы «Ухо Наполеона» из-за схожести с большим отмороженным ухом.</a:t>
            </a:r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0" y="0"/>
            <a:ext cx="9144000" cy="6838223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2562188" y="4379084"/>
            <a:ext cx="2196609" cy="2574810"/>
            <a:chOff x="2567680" y="4332224"/>
            <a:chExt cx="2196609" cy="2574810"/>
          </a:xfrm>
        </p:grpSpPr>
        <p:pic>
          <p:nvPicPr>
            <p:cNvPr id="2" name="Picture 4" descr="http://gardenx.ru/wp-content/uploads/2012/01/image050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680" y="4332224"/>
              <a:ext cx="219660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3012729" y="5988405"/>
              <a:ext cx="1738775" cy="918629"/>
              <a:chOff x="2651859" y="5967412"/>
              <a:chExt cx="1738775" cy="918629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890571" y="5967412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651859" y="6424376"/>
                <a:ext cx="13564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бегония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905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0.07691 -0.3409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7" y="-1706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64345" y="50711"/>
            <a:ext cx="1660865" cy="2625763"/>
            <a:chOff x="165545" y="36940"/>
            <a:chExt cx="1660865" cy="2625763"/>
          </a:xfrm>
        </p:grpSpPr>
        <p:pic>
          <p:nvPicPr>
            <p:cNvPr id="1038" name="Picture 14" descr="http://xn----8sbehdui5a2bzg.a-internet.ru/sites/default/files/imagecache/product_full/stoletnik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45" y="36940"/>
              <a:ext cx="1660865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519421" y="1743163"/>
              <a:ext cx="1300339" cy="919540"/>
              <a:chOff x="1190739" y="1686979"/>
              <a:chExt cx="1300339" cy="919540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991015" y="1686979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190739" y="2144854"/>
                <a:ext cx="872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алоэ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4692607" y="50711"/>
            <a:ext cx="2160000" cy="2642869"/>
            <a:chOff x="4424369" y="36939"/>
            <a:chExt cx="2160000" cy="2642869"/>
          </a:xfrm>
        </p:grpSpPr>
        <p:pic>
          <p:nvPicPr>
            <p:cNvPr id="1040" name="Picture 16" descr="http://mrsad.ru/wp-content/uploads/2014/03/Senpolia23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4369" y="36939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4772539" y="1739750"/>
              <a:ext cx="1791631" cy="940058"/>
              <a:chOff x="5253388" y="1681828"/>
              <a:chExt cx="1791631" cy="940058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53388" y="2160221"/>
                <a:ext cx="15905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сенполия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2" name="Группа 11"/>
          <p:cNvGrpSpPr/>
          <p:nvPr/>
        </p:nvGrpSpPr>
        <p:grpSpPr>
          <a:xfrm>
            <a:off x="7373168" y="4379084"/>
            <a:ext cx="1620000" cy="2535911"/>
            <a:chOff x="7222561" y="4401826"/>
            <a:chExt cx="1620000" cy="2535911"/>
          </a:xfrm>
        </p:grpSpPr>
        <p:pic>
          <p:nvPicPr>
            <p:cNvPr id="1036" name="Picture 12" descr="http://www.phytodesign.ru/images/photos/big/9514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561" y="4401826"/>
              <a:ext cx="162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313454" y="6058134"/>
              <a:ext cx="1529107" cy="879603"/>
              <a:chOff x="7710389" y="5966981"/>
              <a:chExt cx="1529107" cy="879603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739434" y="5966981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710389" y="6384919"/>
                <a:ext cx="14382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кислица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216577" y="4306418"/>
            <a:ext cx="2160000" cy="2551582"/>
            <a:chOff x="84372" y="4306417"/>
            <a:chExt cx="2160000" cy="2551582"/>
          </a:xfrm>
        </p:grpSpPr>
        <p:pic>
          <p:nvPicPr>
            <p:cNvPr id="1044" name="Picture 20" descr="http://mirsvetov.narod.ru/cveti_v_gorsh/016-1fuksiy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72" y="4306417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Группа 23"/>
            <p:cNvGrpSpPr/>
            <p:nvPr/>
          </p:nvGrpSpPr>
          <p:grpSpPr>
            <a:xfrm>
              <a:off x="480947" y="5988405"/>
              <a:ext cx="1758752" cy="869594"/>
              <a:chOff x="352506" y="5988405"/>
              <a:chExt cx="1758752" cy="869594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611195" y="598840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52506" y="6396334"/>
                <a:ext cx="13308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фуксия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4983385" y="4379084"/>
            <a:ext cx="2160000" cy="2527949"/>
            <a:chOff x="4892764" y="4379084"/>
            <a:chExt cx="2160000" cy="2527949"/>
          </a:xfrm>
        </p:grpSpPr>
        <p:pic>
          <p:nvPicPr>
            <p:cNvPr id="1032" name="Picture 8" descr="http://poradumo.pp.ua/uploads/posts/2014-03/1394046138_groshove-derevo-doglyad.jpe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2764" y="4379084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4993665" y="6045254"/>
              <a:ext cx="2032085" cy="861779"/>
              <a:chOff x="4751882" y="5964060"/>
              <a:chExt cx="2032085" cy="861779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751882" y="6364174"/>
                <a:ext cx="20168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толстянка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2562188" y="4379084"/>
            <a:ext cx="2196609" cy="2574810"/>
            <a:chOff x="2567680" y="4332224"/>
            <a:chExt cx="2196609" cy="2574810"/>
          </a:xfrm>
        </p:grpSpPr>
        <p:pic>
          <p:nvPicPr>
            <p:cNvPr id="2" name="Picture 4" descr="http://gardenx.ru/wp-content/uploads/2012/01/image050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680" y="4332224"/>
              <a:ext cx="219660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3012729" y="5988405"/>
              <a:ext cx="1738775" cy="918629"/>
              <a:chOff x="2651859" y="5967412"/>
              <a:chExt cx="1738775" cy="918629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890571" y="5967412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651859" y="6424376"/>
                <a:ext cx="13564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бегония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2110218" y="45803"/>
            <a:ext cx="2558714" cy="2647777"/>
            <a:chOff x="1753930" y="36939"/>
            <a:chExt cx="2558714" cy="2647777"/>
          </a:xfrm>
        </p:grpSpPr>
        <p:pic>
          <p:nvPicPr>
            <p:cNvPr id="1028" name="Picture 4" descr="https://saray.ru/upload/iblock/398/3985ece89a73edd482d39d6d2020e41b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493" y="36939"/>
              <a:ext cx="18864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1753930" y="1711164"/>
              <a:ext cx="2558714" cy="973552"/>
              <a:chOff x="2238944" y="1689765"/>
              <a:chExt cx="2558714" cy="97355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3925943" y="168976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238944" y="2201652"/>
                <a:ext cx="25587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спатифиллум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sp>
        <p:nvSpPr>
          <p:cNvPr id="47" name="Прямоугольник 46"/>
          <p:cNvSpPr/>
          <p:nvPr/>
        </p:nvSpPr>
        <p:spPr>
          <a:xfrm>
            <a:off x="1150041" y="2642631"/>
            <a:ext cx="6843918" cy="15696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народе из-за длинных, переплетающихся между собой и трудно отделимых друг от друга это растение известно как “бабьи сплетни”.</a:t>
            </a:r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0" y="0"/>
            <a:ext cx="9144000" cy="6838223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822935" y="41559"/>
            <a:ext cx="2419252" cy="2621144"/>
            <a:chOff x="6822935" y="41559"/>
            <a:chExt cx="2419252" cy="2621144"/>
          </a:xfrm>
        </p:grpSpPr>
        <p:pic>
          <p:nvPicPr>
            <p:cNvPr id="1034" name="Picture 10" descr="http://womenmag.ru/forpics/2014/09/tradescantia2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280" y="41559"/>
              <a:ext cx="16164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6822935" y="1692804"/>
              <a:ext cx="2419252" cy="969899"/>
              <a:chOff x="7025992" y="1685607"/>
              <a:chExt cx="2419252" cy="969899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025992" y="2193841"/>
                <a:ext cx="24192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традесканция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225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-0.40121 0.2900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69" y="1449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88822" y="35939"/>
            <a:ext cx="1677943" cy="2593419"/>
            <a:chOff x="326521" y="35939"/>
            <a:chExt cx="1677943" cy="2593419"/>
          </a:xfrm>
        </p:grpSpPr>
        <p:pic>
          <p:nvPicPr>
            <p:cNvPr id="1026" name="Picture 2" descr="http://xn----8sbehdui5a2bzg.a-internet.ru/sites/default/files/imagecache/product_full/stoletnik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21" y="35939"/>
              <a:ext cx="1660865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774277" y="1702869"/>
              <a:ext cx="1230187" cy="926489"/>
              <a:chOff x="1290175" y="1700624"/>
              <a:chExt cx="1230187" cy="926489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2020299" y="1700624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290175" y="2165448"/>
                <a:ext cx="872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алоэ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5" name="Группа 4"/>
          <p:cNvGrpSpPr/>
          <p:nvPr/>
        </p:nvGrpSpPr>
        <p:grpSpPr>
          <a:xfrm>
            <a:off x="6780928" y="35939"/>
            <a:ext cx="2300630" cy="2585608"/>
            <a:chOff x="6843370" y="35939"/>
            <a:chExt cx="2300630" cy="2585608"/>
          </a:xfrm>
        </p:grpSpPr>
        <p:pic>
          <p:nvPicPr>
            <p:cNvPr id="1032" name="Picture 8" descr="http://fon2.ru/AMPEL/image_ampel/hlorofitum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3685" y="35939"/>
              <a:ext cx="215999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6843370" y="1692546"/>
              <a:ext cx="2300630" cy="929001"/>
              <a:chOff x="6952296" y="1685607"/>
              <a:chExt cx="2300630" cy="929001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952296" y="2152943"/>
                <a:ext cx="23006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хлорофитум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4771514" y="35939"/>
            <a:ext cx="1868028" cy="2606692"/>
            <a:chOff x="4964572" y="35939"/>
            <a:chExt cx="1868028" cy="2606692"/>
          </a:xfrm>
        </p:grpSpPr>
        <p:pic>
          <p:nvPicPr>
            <p:cNvPr id="2" name="Picture 6" descr="http://ogorodsadovod.com/sites/default/files/u79/2015/11/monstera4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572" y="35939"/>
              <a:ext cx="1868028" cy="21634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4972420" y="1692546"/>
              <a:ext cx="1825468" cy="950085"/>
              <a:chOff x="5219551" y="1681828"/>
              <a:chExt cx="1825468" cy="950085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19551" y="2170248"/>
                <a:ext cx="18085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монстера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7245070" y="4266232"/>
            <a:ext cx="1875835" cy="2591768"/>
            <a:chOff x="7245070" y="4266232"/>
            <a:chExt cx="1875835" cy="2591768"/>
          </a:xfrm>
        </p:grpSpPr>
        <p:pic>
          <p:nvPicPr>
            <p:cNvPr id="1042" name="Picture 18" descr="http://flower-flower.ru/cimages/22156/IZtKizHgK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557765" y="4266232"/>
              <a:ext cx="133665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245070" y="5938815"/>
              <a:ext cx="1875835" cy="919185"/>
              <a:chOff x="7485998" y="5993585"/>
              <a:chExt cx="1875835" cy="919185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635281" y="5993585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485998" y="6451105"/>
                <a:ext cx="1875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сансевьера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290015" y="4289835"/>
            <a:ext cx="1619750" cy="2588205"/>
            <a:chOff x="290015" y="4289835"/>
            <a:chExt cx="1619750" cy="2588205"/>
          </a:xfrm>
        </p:grpSpPr>
        <p:pic>
          <p:nvPicPr>
            <p:cNvPr id="1036" name="Picture 12" descr="http://tsvetem.ru/wp-content/uploads/2013/02/Hedera-1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15" y="4289835"/>
              <a:ext cx="160038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Группа 23"/>
            <p:cNvGrpSpPr/>
            <p:nvPr/>
          </p:nvGrpSpPr>
          <p:grpSpPr>
            <a:xfrm>
              <a:off x="496303" y="5940457"/>
              <a:ext cx="1413462" cy="937583"/>
              <a:chOff x="496303" y="5940457"/>
              <a:chExt cx="1413462" cy="937583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409702" y="5940457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9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96303" y="6416375"/>
                <a:ext cx="11304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плющ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4060218" y="4276417"/>
            <a:ext cx="3221513" cy="2588269"/>
            <a:chOff x="4060218" y="4276417"/>
            <a:chExt cx="3221513" cy="2588269"/>
          </a:xfrm>
        </p:grpSpPr>
        <p:pic>
          <p:nvPicPr>
            <p:cNvPr id="1040" name="Picture 16" descr="http://homester.com.ua/wp-content/uploads/2015/02/27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218" y="4276417"/>
              <a:ext cx="3221513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4642992" y="5925018"/>
              <a:ext cx="2638739" cy="939668"/>
              <a:chOff x="4145228" y="5964060"/>
              <a:chExt cx="2638739" cy="939668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145228" y="6442063"/>
                <a:ext cx="20617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нефролепис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2148233" y="4276417"/>
            <a:ext cx="1669541" cy="2601624"/>
            <a:chOff x="2148233" y="4276417"/>
            <a:chExt cx="1669541" cy="2601624"/>
          </a:xfrm>
        </p:grpSpPr>
        <p:pic>
          <p:nvPicPr>
            <p:cNvPr id="1038" name="Picture 14" descr="http://www.floren.com.ua/images/ins/b/i_85_1.jpg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148233" y="4276417"/>
              <a:ext cx="1628961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2363110" y="5930601"/>
              <a:ext cx="1454664" cy="947440"/>
              <a:chOff x="2433232" y="5895975"/>
              <a:chExt cx="1454664" cy="947440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387833" y="589597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433232" y="6381750"/>
                <a:ext cx="13708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кактус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2059823" y="42949"/>
            <a:ext cx="2476419" cy="2599682"/>
            <a:chOff x="2119860" y="35939"/>
            <a:chExt cx="2476419" cy="2599682"/>
          </a:xfrm>
        </p:grpSpPr>
        <p:pic>
          <p:nvPicPr>
            <p:cNvPr id="1028" name="Picture 4" descr="http://ogorodsadovod.com/sites/default/files/u79/2015/08/flower_1_2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860" y="35939"/>
              <a:ext cx="2468571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2457341" y="1702869"/>
              <a:ext cx="2138938" cy="932752"/>
              <a:chOff x="3147725" y="1685590"/>
              <a:chExt cx="2138938" cy="93275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4786600" y="1685590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147725" y="2156677"/>
                <a:ext cx="1962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пеларгония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sp>
        <p:nvSpPr>
          <p:cNvPr id="34" name="Прямоугольник 33"/>
          <p:cNvSpPr/>
          <p:nvPr/>
        </p:nvSpPr>
        <p:spPr>
          <a:xfrm>
            <a:off x="1026468" y="2610596"/>
            <a:ext cx="7088412" cy="15696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моем окошке поселился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ёжик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.</a:t>
            </a:r>
          </a:p>
          <a:p>
            <a:pPr lvl="0" indent="1588" algn="ctr">
              <a:defRPr/>
            </a:pP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Всё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глядит в окошко, а ходить не может.</a:t>
            </a:r>
          </a:p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Где же его лапки? Где у него рожица?</a:t>
            </a:r>
          </a:p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Может он без шапки от мороза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ёжится?  </a:t>
            </a:r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95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88822" y="35939"/>
            <a:ext cx="1677943" cy="2593419"/>
            <a:chOff x="326521" y="35939"/>
            <a:chExt cx="1677943" cy="2593419"/>
          </a:xfrm>
        </p:grpSpPr>
        <p:pic>
          <p:nvPicPr>
            <p:cNvPr id="1026" name="Picture 2" descr="http://xn----8sbehdui5a2bzg.a-internet.ru/sites/default/files/imagecache/product_full/stoletnik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21" y="35939"/>
              <a:ext cx="1660865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774277" y="1702869"/>
              <a:ext cx="1230187" cy="926489"/>
              <a:chOff x="1290175" y="1700624"/>
              <a:chExt cx="1230187" cy="926489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2020299" y="1700624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290175" y="2165448"/>
                <a:ext cx="872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алоэ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5" name="Группа 4"/>
          <p:cNvGrpSpPr/>
          <p:nvPr/>
        </p:nvGrpSpPr>
        <p:grpSpPr>
          <a:xfrm>
            <a:off x="6780928" y="35939"/>
            <a:ext cx="2300630" cy="2585608"/>
            <a:chOff x="6843370" y="35939"/>
            <a:chExt cx="2300630" cy="2585608"/>
          </a:xfrm>
        </p:grpSpPr>
        <p:pic>
          <p:nvPicPr>
            <p:cNvPr id="1032" name="Picture 8" descr="http://fon2.ru/AMPEL/image_ampel/hlorofitum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3685" y="35939"/>
              <a:ext cx="215999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6843370" y="1692546"/>
              <a:ext cx="2300630" cy="929001"/>
              <a:chOff x="6952296" y="1685607"/>
              <a:chExt cx="2300630" cy="929001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952296" y="2152943"/>
                <a:ext cx="23006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хлорофитум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4771514" y="35939"/>
            <a:ext cx="1868028" cy="2606692"/>
            <a:chOff x="4964572" y="35939"/>
            <a:chExt cx="1868028" cy="2606692"/>
          </a:xfrm>
        </p:grpSpPr>
        <p:pic>
          <p:nvPicPr>
            <p:cNvPr id="2" name="Picture 6" descr="http://ogorodsadovod.com/sites/default/files/u79/2015/11/monstera4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572" y="35939"/>
              <a:ext cx="1868028" cy="21634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4972420" y="1692546"/>
              <a:ext cx="1825468" cy="950085"/>
              <a:chOff x="5219551" y="1681828"/>
              <a:chExt cx="1825468" cy="950085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19551" y="2170248"/>
                <a:ext cx="18085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монстера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7245070" y="4266232"/>
            <a:ext cx="1875835" cy="2591768"/>
            <a:chOff x="7245070" y="4266232"/>
            <a:chExt cx="1875835" cy="2591768"/>
          </a:xfrm>
        </p:grpSpPr>
        <p:pic>
          <p:nvPicPr>
            <p:cNvPr id="1042" name="Picture 18" descr="http://flower-flower.ru/cimages/22156/IZtKizHgK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557765" y="4266232"/>
              <a:ext cx="133665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245070" y="5938815"/>
              <a:ext cx="1875835" cy="919185"/>
              <a:chOff x="7485998" y="5993585"/>
              <a:chExt cx="1875835" cy="919185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635281" y="5993585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485998" y="6451105"/>
                <a:ext cx="1875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сансевьера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290015" y="4289835"/>
            <a:ext cx="1619750" cy="2588205"/>
            <a:chOff x="290015" y="4289835"/>
            <a:chExt cx="1619750" cy="2588205"/>
          </a:xfrm>
        </p:grpSpPr>
        <p:pic>
          <p:nvPicPr>
            <p:cNvPr id="1036" name="Picture 12" descr="http://tsvetem.ru/wp-content/uploads/2013/02/Hedera-1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15" y="4289835"/>
              <a:ext cx="160038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Группа 23"/>
            <p:cNvGrpSpPr/>
            <p:nvPr/>
          </p:nvGrpSpPr>
          <p:grpSpPr>
            <a:xfrm>
              <a:off x="496303" y="5940457"/>
              <a:ext cx="1413462" cy="937583"/>
              <a:chOff x="496303" y="5940457"/>
              <a:chExt cx="1413462" cy="937583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409702" y="5940457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9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96303" y="6416375"/>
                <a:ext cx="11304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плющ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4060218" y="4276417"/>
            <a:ext cx="3221513" cy="2588269"/>
            <a:chOff x="4060218" y="4276417"/>
            <a:chExt cx="3221513" cy="2588269"/>
          </a:xfrm>
        </p:grpSpPr>
        <p:pic>
          <p:nvPicPr>
            <p:cNvPr id="1040" name="Picture 16" descr="http://homester.com.ua/wp-content/uploads/2015/02/27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218" y="4276417"/>
              <a:ext cx="3221513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4642992" y="5925018"/>
              <a:ext cx="2638739" cy="939668"/>
              <a:chOff x="4145228" y="5964060"/>
              <a:chExt cx="2638739" cy="939668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145228" y="6442063"/>
                <a:ext cx="20617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нефролепис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2148233" y="4276417"/>
            <a:ext cx="1669541" cy="2601624"/>
            <a:chOff x="2148233" y="4276417"/>
            <a:chExt cx="1669541" cy="2601624"/>
          </a:xfrm>
        </p:grpSpPr>
        <p:pic>
          <p:nvPicPr>
            <p:cNvPr id="1038" name="Picture 14" descr="http://www.floren.com.ua/images/ins/b/i_85_1.jpg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148233" y="4276417"/>
              <a:ext cx="1628961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2363110" y="5930601"/>
              <a:ext cx="1454664" cy="947440"/>
              <a:chOff x="2433232" y="5895975"/>
              <a:chExt cx="1454664" cy="947440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387833" y="589597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433232" y="6381750"/>
                <a:ext cx="13708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кактус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2059823" y="42949"/>
            <a:ext cx="2476419" cy="2599682"/>
            <a:chOff x="2119860" y="35939"/>
            <a:chExt cx="2476419" cy="2599682"/>
          </a:xfrm>
        </p:grpSpPr>
        <p:pic>
          <p:nvPicPr>
            <p:cNvPr id="1028" name="Picture 4" descr="http://ogorodsadovod.com/sites/default/files/u79/2015/08/flower_1_2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860" y="35939"/>
              <a:ext cx="2468571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2457341" y="1702869"/>
              <a:ext cx="2138938" cy="932752"/>
              <a:chOff x="3147725" y="1685590"/>
              <a:chExt cx="2138938" cy="93275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4786600" y="1685590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147725" y="2156677"/>
                <a:ext cx="1962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пеларгония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sp>
        <p:nvSpPr>
          <p:cNvPr id="34" name="Прямоугольник 33"/>
          <p:cNvSpPr/>
          <p:nvPr/>
        </p:nvSpPr>
        <p:spPr>
          <a:xfrm>
            <a:off x="2381559" y="2610596"/>
            <a:ext cx="4380882" cy="15696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У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меня растёт лиана</a:t>
            </a:r>
          </a:p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кадке около дивана.</a:t>
            </a:r>
          </a:p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Листья у неё резные –</a:t>
            </a:r>
          </a:p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них окошечки 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сквозные.  </a:t>
            </a:r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88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88822" y="35939"/>
            <a:ext cx="1677943" cy="2593419"/>
            <a:chOff x="326521" y="35939"/>
            <a:chExt cx="1677943" cy="2593419"/>
          </a:xfrm>
        </p:grpSpPr>
        <p:pic>
          <p:nvPicPr>
            <p:cNvPr id="1026" name="Picture 2" descr="http://xn----8sbehdui5a2bzg.a-internet.ru/sites/default/files/imagecache/product_full/stoletnik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21" y="35939"/>
              <a:ext cx="1660865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774277" y="1702869"/>
              <a:ext cx="1230187" cy="926489"/>
              <a:chOff x="1290175" y="1700624"/>
              <a:chExt cx="1230187" cy="926489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2020299" y="1700624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290175" y="2165448"/>
                <a:ext cx="872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алоэ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5" name="Группа 4"/>
          <p:cNvGrpSpPr/>
          <p:nvPr/>
        </p:nvGrpSpPr>
        <p:grpSpPr>
          <a:xfrm>
            <a:off x="6780928" y="35939"/>
            <a:ext cx="2300630" cy="2585608"/>
            <a:chOff x="6843370" y="35939"/>
            <a:chExt cx="2300630" cy="2585608"/>
          </a:xfrm>
        </p:grpSpPr>
        <p:pic>
          <p:nvPicPr>
            <p:cNvPr id="1032" name="Picture 8" descr="http://fon2.ru/AMPEL/image_ampel/hlorofitum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3685" y="35939"/>
              <a:ext cx="215999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6843370" y="1692546"/>
              <a:ext cx="2300630" cy="929001"/>
              <a:chOff x="6952296" y="1685607"/>
              <a:chExt cx="2300630" cy="929001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952296" y="2152943"/>
                <a:ext cx="23006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хлорофитум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4771514" y="35939"/>
            <a:ext cx="1868028" cy="2606692"/>
            <a:chOff x="4964572" y="35939"/>
            <a:chExt cx="1868028" cy="2606692"/>
          </a:xfrm>
        </p:grpSpPr>
        <p:pic>
          <p:nvPicPr>
            <p:cNvPr id="2" name="Picture 6" descr="http://ogorodsadovod.com/sites/default/files/u79/2015/11/monstera4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572" y="35939"/>
              <a:ext cx="1868028" cy="21634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4972420" y="1692546"/>
              <a:ext cx="1825468" cy="950085"/>
              <a:chOff x="5219551" y="1681828"/>
              <a:chExt cx="1825468" cy="950085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19551" y="2170248"/>
                <a:ext cx="18085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монстера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7245070" y="4266232"/>
            <a:ext cx="1875835" cy="2591768"/>
            <a:chOff x="7245070" y="4266232"/>
            <a:chExt cx="1875835" cy="2591768"/>
          </a:xfrm>
        </p:grpSpPr>
        <p:pic>
          <p:nvPicPr>
            <p:cNvPr id="1042" name="Picture 18" descr="http://flower-flower.ru/cimages/22156/IZtKizHgK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557765" y="4266232"/>
              <a:ext cx="133665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245070" y="5938815"/>
              <a:ext cx="1875835" cy="919185"/>
              <a:chOff x="7485998" y="5993585"/>
              <a:chExt cx="1875835" cy="919185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635281" y="5993585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485998" y="6451105"/>
                <a:ext cx="1875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сансевьера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290015" y="4289835"/>
            <a:ext cx="1619750" cy="2588205"/>
            <a:chOff x="290015" y="4289835"/>
            <a:chExt cx="1619750" cy="2588205"/>
          </a:xfrm>
        </p:grpSpPr>
        <p:pic>
          <p:nvPicPr>
            <p:cNvPr id="1036" name="Picture 12" descr="http://tsvetem.ru/wp-content/uploads/2013/02/Hedera-1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15" y="4289835"/>
              <a:ext cx="160038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Группа 23"/>
            <p:cNvGrpSpPr/>
            <p:nvPr/>
          </p:nvGrpSpPr>
          <p:grpSpPr>
            <a:xfrm>
              <a:off x="496303" y="5940457"/>
              <a:ext cx="1413462" cy="937583"/>
              <a:chOff x="496303" y="5940457"/>
              <a:chExt cx="1413462" cy="937583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409702" y="5940457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9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96303" y="6416375"/>
                <a:ext cx="11304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плющ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4060218" y="4276417"/>
            <a:ext cx="3221513" cy="2588269"/>
            <a:chOff x="4060218" y="4276417"/>
            <a:chExt cx="3221513" cy="2588269"/>
          </a:xfrm>
        </p:grpSpPr>
        <p:pic>
          <p:nvPicPr>
            <p:cNvPr id="1040" name="Picture 16" descr="http://homester.com.ua/wp-content/uploads/2015/02/27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218" y="4276417"/>
              <a:ext cx="3221513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4642992" y="5925018"/>
              <a:ext cx="2638739" cy="939668"/>
              <a:chOff x="4145228" y="5964060"/>
              <a:chExt cx="2638739" cy="939668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145228" y="6442063"/>
                <a:ext cx="20617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нефролепис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2148233" y="4276417"/>
            <a:ext cx="1669541" cy="2601624"/>
            <a:chOff x="2148233" y="4276417"/>
            <a:chExt cx="1669541" cy="2601624"/>
          </a:xfrm>
        </p:grpSpPr>
        <p:pic>
          <p:nvPicPr>
            <p:cNvPr id="1038" name="Picture 14" descr="http://www.floren.com.ua/images/ins/b/i_85_1.jpg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148233" y="4276417"/>
              <a:ext cx="1628961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2363110" y="5930601"/>
              <a:ext cx="1454664" cy="947440"/>
              <a:chOff x="2433232" y="5895975"/>
              <a:chExt cx="1454664" cy="947440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387833" y="589597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433232" y="6381750"/>
                <a:ext cx="13708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кактус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2059823" y="42949"/>
            <a:ext cx="2476419" cy="2599682"/>
            <a:chOff x="2119860" y="35939"/>
            <a:chExt cx="2476419" cy="2599682"/>
          </a:xfrm>
        </p:grpSpPr>
        <p:pic>
          <p:nvPicPr>
            <p:cNvPr id="1028" name="Picture 4" descr="http://ogorodsadovod.com/sites/default/files/u79/2015/08/flower_1_2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860" y="35939"/>
              <a:ext cx="2468571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2457341" y="1702869"/>
              <a:ext cx="2138938" cy="932752"/>
              <a:chOff x="3147725" y="1685590"/>
              <a:chExt cx="2138938" cy="93275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4786600" y="1685590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147725" y="2156677"/>
                <a:ext cx="1962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пеларгония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sp>
        <p:nvSpPr>
          <p:cNvPr id="34" name="Прямоугольник 33"/>
          <p:cNvSpPr/>
          <p:nvPr/>
        </p:nvSpPr>
        <p:spPr>
          <a:xfrm>
            <a:off x="1565603" y="2725447"/>
            <a:ext cx="6012794" cy="120032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Лист </a:t>
            </a:r>
            <a:r>
              <a:rPr lang="ru-RU" sz="2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горбочком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, с </a:t>
            </a:r>
            <a:r>
              <a:rPr lang="ru-RU" sz="24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желобочком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,</a:t>
            </a:r>
          </a:p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Шипы имеет, а ранить не умеет,</a:t>
            </a:r>
          </a:p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Зато лечит нас в любой день и час. </a:t>
            </a:r>
          </a:p>
        </p:txBody>
      </p:sp>
    </p:spTree>
    <p:extLst>
      <p:ext uri="{BB962C8B-B14F-4D97-AF65-F5344CB8AC3E}">
        <p14:creationId xmlns:p14="http://schemas.microsoft.com/office/powerpoint/2010/main" val="408966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88822" y="35939"/>
            <a:ext cx="1677943" cy="2593419"/>
            <a:chOff x="326521" y="35939"/>
            <a:chExt cx="1677943" cy="2593419"/>
          </a:xfrm>
        </p:grpSpPr>
        <p:pic>
          <p:nvPicPr>
            <p:cNvPr id="1026" name="Picture 2" descr="http://xn----8sbehdui5a2bzg.a-internet.ru/sites/default/files/imagecache/product_full/stoletnik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21" y="35939"/>
              <a:ext cx="1660865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774277" y="1702869"/>
              <a:ext cx="1230187" cy="926489"/>
              <a:chOff x="1290175" y="1700624"/>
              <a:chExt cx="1230187" cy="926489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2020299" y="1700624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290175" y="2165448"/>
                <a:ext cx="872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алоэ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5" name="Группа 4"/>
          <p:cNvGrpSpPr/>
          <p:nvPr/>
        </p:nvGrpSpPr>
        <p:grpSpPr>
          <a:xfrm>
            <a:off x="6780928" y="35939"/>
            <a:ext cx="2300630" cy="2585608"/>
            <a:chOff x="6843370" y="35939"/>
            <a:chExt cx="2300630" cy="2585608"/>
          </a:xfrm>
        </p:grpSpPr>
        <p:pic>
          <p:nvPicPr>
            <p:cNvPr id="1032" name="Picture 8" descr="http://fon2.ru/AMPEL/image_ampel/hlorofitum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3685" y="35939"/>
              <a:ext cx="215999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6843370" y="1692546"/>
              <a:ext cx="2300630" cy="929001"/>
              <a:chOff x="6952296" y="1685607"/>
              <a:chExt cx="2300630" cy="929001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952296" y="2152943"/>
                <a:ext cx="23006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хлорофитум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4771514" y="35939"/>
            <a:ext cx="1868028" cy="2606692"/>
            <a:chOff x="4964572" y="35939"/>
            <a:chExt cx="1868028" cy="2606692"/>
          </a:xfrm>
        </p:grpSpPr>
        <p:pic>
          <p:nvPicPr>
            <p:cNvPr id="2" name="Picture 6" descr="http://ogorodsadovod.com/sites/default/files/u79/2015/11/monstera4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572" y="35939"/>
              <a:ext cx="1868028" cy="21634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4972420" y="1692546"/>
              <a:ext cx="1825468" cy="950085"/>
              <a:chOff x="5219551" y="1681828"/>
              <a:chExt cx="1825468" cy="950085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19551" y="2170248"/>
                <a:ext cx="18085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монстера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7245070" y="4266232"/>
            <a:ext cx="1875835" cy="2591768"/>
            <a:chOff x="7245070" y="4266232"/>
            <a:chExt cx="1875835" cy="2591768"/>
          </a:xfrm>
        </p:grpSpPr>
        <p:pic>
          <p:nvPicPr>
            <p:cNvPr id="1042" name="Picture 18" descr="http://flower-flower.ru/cimages/22156/IZtKizHgK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557765" y="4266232"/>
              <a:ext cx="133665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245070" y="5938815"/>
              <a:ext cx="1875835" cy="919185"/>
              <a:chOff x="7485998" y="5993585"/>
              <a:chExt cx="1875835" cy="919185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635281" y="5993585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485998" y="6451105"/>
                <a:ext cx="1875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сансевьера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290015" y="4289835"/>
            <a:ext cx="1619750" cy="2588205"/>
            <a:chOff x="290015" y="4289835"/>
            <a:chExt cx="1619750" cy="2588205"/>
          </a:xfrm>
        </p:grpSpPr>
        <p:pic>
          <p:nvPicPr>
            <p:cNvPr id="1036" name="Picture 12" descr="http://tsvetem.ru/wp-content/uploads/2013/02/Hedera-1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15" y="4289835"/>
              <a:ext cx="160038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Группа 23"/>
            <p:cNvGrpSpPr/>
            <p:nvPr/>
          </p:nvGrpSpPr>
          <p:grpSpPr>
            <a:xfrm>
              <a:off x="496303" y="5940457"/>
              <a:ext cx="1413462" cy="937583"/>
              <a:chOff x="496303" y="5940457"/>
              <a:chExt cx="1413462" cy="937583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409702" y="5940457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9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96303" y="6416375"/>
                <a:ext cx="11304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плющ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4060218" y="4276417"/>
            <a:ext cx="3221513" cy="2588269"/>
            <a:chOff x="4060218" y="4276417"/>
            <a:chExt cx="3221513" cy="2588269"/>
          </a:xfrm>
        </p:grpSpPr>
        <p:pic>
          <p:nvPicPr>
            <p:cNvPr id="1040" name="Picture 16" descr="http://homester.com.ua/wp-content/uploads/2015/02/27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218" y="4276417"/>
              <a:ext cx="3221513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4642992" y="5925018"/>
              <a:ext cx="2638739" cy="939668"/>
              <a:chOff x="4145228" y="5964060"/>
              <a:chExt cx="2638739" cy="939668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145228" y="6442063"/>
                <a:ext cx="20617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нефролепис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2148233" y="4276417"/>
            <a:ext cx="1669541" cy="2601624"/>
            <a:chOff x="2148233" y="4276417"/>
            <a:chExt cx="1669541" cy="2601624"/>
          </a:xfrm>
        </p:grpSpPr>
        <p:pic>
          <p:nvPicPr>
            <p:cNvPr id="1038" name="Picture 14" descr="http://www.floren.com.ua/images/ins/b/i_85_1.jpg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148233" y="4276417"/>
              <a:ext cx="1628961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2363110" y="5930601"/>
              <a:ext cx="1454664" cy="947440"/>
              <a:chOff x="2433232" y="5895975"/>
              <a:chExt cx="1454664" cy="947440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387833" y="589597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433232" y="6381750"/>
                <a:ext cx="13708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кактус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2059823" y="42949"/>
            <a:ext cx="2476419" cy="2599682"/>
            <a:chOff x="2119860" y="35939"/>
            <a:chExt cx="2476419" cy="2599682"/>
          </a:xfrm>
        </p:grpSpPr>
        <p:pic>
          <p:nvPicPr>
            <p:cNvPr id="1028" name="Picture 4" descr="http://ogorodsadovod.com/sites/default/files/u79/2015/08/flower_1_2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860" y="35939"/>
              <a:ext cx="2468571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2457341" y="1702869"/>
              <a:ext cx="2138938" cy="932752"/>
              <a:chOff x="3147725" y="1685590"/>
              <a:chExt cx="2138938" cy="93275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4786600" y="1685590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147725" y="2156677"/>
                <a:ext cx="1962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пеларгония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sp>
        <p:nvSpPr>
          <p:cNvPr id="34" name="Прямоугольник 33"/>
          <p:cNvSpPr/>
          <p:nvPr/>
        </p:nvSpPr>
        <p:spPr>
          <a:xfrm>
            <a:off x="2121914" y="2878261"/>
            <a:ext cx="4900172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Плоский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, длинный, а не брус,</a:t>
            </a:r>
          </a:p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Полосат, а не арбуз</a:t>
            </a: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.</a:t>
            </a:r>
            <a:endParaRPr lang="ru-RU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79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88822" y="35939"/>
            <a:ext cx="1677943" cy="2593419"/>
            <a:chOff x="326521" y="35939"/>
            <a:chExt cx="1677943" cy="2593419"/>
          </a:xfrm>
        </p:grpSpPr>
        <p:pic>
          <p:nvPicPr>
            <p:cNvPr id="1026" name="Picture 2" descr="http://xn----8sbehdui5a2bzg.a-internet.ru/sites/default/files/imagecache/product_full/stoletnik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21" y="35939"/>
              <a:ext cx="1660865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774277" y="1702869"/>
              <a:ext cx="1230187" cy="926489"/>
              <a:chOff x="1290175" y="1700624"/>
              <a:chExt cx="1230187" cy="926489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2020299" y="1700624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290175" y="2165448"/>
                <a:ext cx="872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алоэ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5" name="Группа 4"/>
          <p:cNvGrpSpPr/>
          <p:nvPr/>
        </p:nvGrpSpPr>
        <p:grpSpPr>
          <a:xfrm>
            <a:off x="6780928" y="35939"/>
            <a:ext cx="2300630" cy="2585608"/>
            <a:chOff x="6843370" y="35939"/>
            <a:chExt cx="2300630" cy="2585608"/>
          </a:xfrm>
        </p:grpSpPr>
        <p:pic>
          <p:nvPicPr>
            <p:cNvPr id="1032" name="Picture 8" descr="http://fon2.ru/AMPEL/image_ampel/hlorofitum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3685" y="35939"/>
              <a:ext cx="215999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6843370" y="1692546"/>
              <a:ext cx="2300630" cy="929001"/>
              <a:chOff x="6952296" y="1685607"/>
              <a:chExt cx="2300630" cy="929001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952296" y="2152943"/>
                <a:ext cx="23006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хлорофитум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4771514" y="35939"/>
            <a:ext cx="1868028" cy="2606692"/>
            <a:chOff x="4964572" y="35939"/>
            <a:chExt cx="1868028" cy="2606692"/>
          </a:xfrm>
        </p:grpSpPr>
        <p:pic>
          <p:nvPicPr>
            <p:cNvPr id="2" name="Picture 6" descr="http://ogorodsadovod.com/sites/default/files/u79/2015/11/monstera4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572" y="35939"/>
              <a:ext cx="1868028" cy="21634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4972420" y="1692546"/>
              <a:ext cx="1825468" cy="950085"/>
              <a:chOff x="5219551" y="1681828"/>
              <a:chExt cx="1825468" cy="950085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19551" y="2170248"/>
                <a:ext cx="18085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монстера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7245070" y="4266232"/>
            <a:ext cx="1875835" cy="2591768"/>
            <a:chOff x="7245070" y="4266232"/>
            <a:chExt cx="1875835" cy="2591768"/>
          </a:xfrm>
        </p:grpSpPr>
        <p:pic>
          <p:nvPicPr>
            <p:cNvPr id="1042" name="Picture 18" descr="http://flower-flower.ru/cimages/22156/IZtKizHgK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557765" y="4266232"/>
              <a:ext cx="133665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245070" y="5938815"/>
              <a:ext cx="1875835" cy="919185"/>
              <a:chOff x="7485998" y="5993585"/>
              <a:chExt cx="1875835" cy="919185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635281" y="5993585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485998" y="6451105"/>
                <a:ext cx="1875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сансевьера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290015" y="4289835"/>
            <a:ext cx="1619750" cy="2588205"/>
            <a:chOff x="290015" y="4289835"/>
            <a:chExt cx="1619750" cy="2588205"/>
          </a:xfrm>
        </p:grpSpPr>
        <p:pic>
          <p:nvPicPr>
            <p:cNvPr id="1036" name="Picture 12" descr="http://tsvetem.ru/wp-content/uploads/2013/02/Hedera-1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15" y="4289835"/>
              <a:ext cx="160038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Группа 23"/>
            <p:cNvGrpSpPr/>
            <p:nvPr/>
          </p:nvGrpSpPr>
          <p:grpSpPr>
            <a:xfrm>
              <a:off x="496303" y="5940457"/>
              <a:ext cx="1413462" cy="937583"/>
              <a:chOff x="496303" y="5940457"/>
              <a:chExt cx="1413462" cy="937583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409702" y="5940457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9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96303" y="6416375"/>
                <a:ext cx="11304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плющ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4060218" y="4276417"/>
            <a:ext cx="3221513" cy="2588269"/>
            <a:chOff x="4060218" y="4276417"/>
            <a:chExt cx="3221513" cy="2588269"/>
          </a:xfrm>
        </p:grpSpPr>
        <p:pic>
          <p:nvPicPr>
            <p:cNvPr id="1040" name="Picture 16" descr="http://homester.com.ua/wp-content/uploads/2015/02/27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218" y="4276417"/>
              <a:ext cx="3221513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4642992" y="5925018"/>
              <a:ext cx="2638739" cy="939668"/>
              <a:chOff x="4145228" y="5964060"/>
              <a:chExt cx="2638739" cy="939668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145228" y="6442063"/>
                <a:ext cx="20617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нефролепис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2148233" y="4276417"/>
            <a:ext cx="1669541" cy="2601624"/>
            <a:chOff x="2148233" y="4276417"/>
            <a:chExt cx="1669541" cy="2601624"/>
          </a:xfrm>
        </p:grpSpPr>
        <p:pic>
          <p:nvPicPr>
            <p:cNvPr id="1038" name="Picture 14" descr="http://www.floren.com.ua/images/ins/b/i_85_1.jpg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148233" y="4276417"/>
              <a:ext cx="1628961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2363110" y="5930601"/>
              <a:ext cx="1454664" cy="947440"/>
              <a:chOff x="2433232" y="5895975"/>
              <a:chExt cx="1454664" cy="947440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387833" y="589597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433232" y="6381750"/>
                <a:ext cx="13708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кактус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2059823" y="42949"/>
            <a:ext cx="2476419" cy="2599682"/>
            <a:chOff x="2119860" y="35939"/>
            <a:chExt cx="2476419" cy="2599682"/>
          </a:xfrm>
        </p:grpSpPr>
        <p:pic>
          <p:nvPicPr>
            <p:cNvPr id="1028" name="Picture 4" descr="http://ogorodsadovod.com/sites/default/files/u79/2015/08/flower_1_2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860" y="35939"/>
              <a:ext cx="2468571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2457341" y="1702869"/>
              <a:ext cx="2138938" cy="932752"/>
              <a:chOff x="3147725" y="1685590"/>
              <a:chExt cx="2138938" cy="93275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4786600" y="1685590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147725" y="2156677"/>
                <a:ext cx="1962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пеларгония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sp>
        <p:nvSpPr>
          <p:cNvPr id="34" name="Прямоугольник 33"/>
          <p:cNvSpPr/>
          <p:nvPr/>
        </p:nvSpPr>
        <p:spPr>
          <a:xfrm>
            <a:off x="1792946" y="2610596"/>
            <a:ext cx="5558109" cy="15696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Куст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оконный и балконный,</a:t>
            </a:r>
          </a:p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Лист пушистый и душистый.</a:t>
            </a:r>
          </a:p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 цветки на окне, </a:t>
            </a:r>
          </a:p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Словно шапка в огне.</a:t>
            </a:r>
          </a:p>
        </p:txBody>
      </p:sp>
    </p:spTree>
    <p:extLst>
      <p:ext uri="{BB962C8B-B14F-4D97-AF65-F5344CB8AC3E}">
        <p14:creationId xmlns:p14="http://schemas.microsoft.com/office/powerpoint/2010/main" val="49677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88822" y="35939"/>
            <a:ext cx="1677943" cy="2593419"/>
            <a:chOff x="326521" y="35939"/>
            <a:chExt cx="1677943" cy="2593419"/>
          </a:xfrm>
        </p:grpSpPr>
        <p:pic>
          <p:nvPicPr>
            <p:cNvPr id="1026" name="Picture 2" descr="http://xn----8sbehdui5a2bzg.a-internet.ru/sites/default/files/imagecache/product_full/stoletnik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21" y="35939"/>
              <a:ext cx="1660865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774277" y="1702869"/>
              <a:ext cx="1230187" cy="926489"/>
              <a:chOff x="1290175" y="1700624"/>
              <a:chExt cx="1230187" cy="926489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2020299" y="1700624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290175" y="2165448"/>
                <a:ext cx="872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алоэ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5" name="Группа 4"/>
          <p:cNvGrpSpPr/>
          <p:nvPr/>
        </p:nvGrpSpPr>
        <p:grpSpPr>
          <a:xfrm>
            <a:off x="6780928" y="35939"/>
            <a:ext cx="2300630" cy="2585608"/>
            <a:chOff x="6843370" y="35939"/>
            <a:chExt cx="2300630" cy="2585608"/>
          </a:xfrm>
        </p:grpSpPr>
        <p:pic>
          <p:nvPicPr>
            <p:cNvPr id="1032" name="Picture 8" descr="http://fon2.ru/AMPEL/image_ampel/hlorofitum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3685" y="35939"/>
              <a:ext cx="215999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6843370" y="1692546"/>
              <a:ext cx="2300630" cy="929001"/>
              <a:chOff x="6952296" y="1685607"/>
              <a:chExt cx="2300630" cy="929001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952296" y="2152943"/>
                <a:ext cx="23006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хлорофитум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4771514" y="35939"/>
            <a:ext cx="1868028" cy="2606692"/>
            <a:chOff x="4964572" y="35939"/>
            <a:chExt cx="1868028" cy="2606692"/>
          </a:xfrm>
        </p:grpSpPr>
        <p:pic>
          <p:nvPicPr>
            <p:cNvPr id="2" name="Picture 6" descr="http://ogorodsadovod.com/sites/default/files/u79/2015/11/monstera4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572" y="35939"/>
              <a:ext cx="1868028" cy="21634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4972420" y="1692546"/>
              <a:ext cx="1825468" cy="950085"/>
              <a:chOff x="5219551" y="1681828"/>
              <a:chExt cx="1825468" cy="950085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19551" y="2170248"/>
                <a:ext cx="18085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монстера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7245070" y="4266232"/>
            <a:ext cx="1875835" cy="2591768"/>
            <a:chOff x="7245070" y="4266232"/>
            <a:chExt cx="1875835" cy="2591768"/>
          </a:xfrm>
        </p:grpSpPr>
        <p:pic>
          <p:nvPicPr>
            <p:cNvPr id="1042" name="Picture 18" descr="http://flower-flower.ru/cimages/22156/IZtKizHgK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557765" y="4266232"/>
              <a:ext cx="133665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245070" y="5938815"/>
              <a:ext cx="1875835" cy="919185"/>
              <a:chOff x="7485998" y="5993585"/>
              <a:chExt cx="1875835" cy="919185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635281" y="5993585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485998" y="6451105"/>
                <a:ext cx="1875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сансевьера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290015" y="4289835"/>
            <a:ext cx="1619750" cy="2588205"/>
            <a:chOff x="290015" y="4289835"/>
            <a:chExt cx="1619750" cy="2588205"/>
          </a:xfrm>
        </p:grpSpPr>
        <p:pic>
          <p:nvPicPr>
            <p:cNvPr id="1036" name="Picture 12" descr="http://tsvetem.ru/wp-content/uploads/2013/02/Hedera-1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15" y="4289835"/>
              <a:ext cx="160038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Группа 23"/>
            <p:cNvGrpSpPr/>
            <p:nvPr/>
          </p:nvGrpSpPr>
          <p:grpSpPr>
            <a:xfrm>
              <a:off x="496303" y="5940457"/>
              <a:ext cx="1413462" cy="937583"/>
              <a:chOff x="496303" y="5940457"/>
              <a:chExt cx="1413462" cy="937583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409702" y="5940457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9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96303" y="6416375"/>
                <a:ext cx="11304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плющ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4060218" y="4276417"/>
            <a:ext cx="3221513" cy="2588269"/>
            <a:chOff x="4060218" y="4276417"/>
            <a:chExt cx="3221513" cy="2588269"/>
          </a:xfrm>
        </p:grpSpPr>
        <p:pic>
          <p:nvPicPr>
            <p:cNvPr id="1040" name="Picture 16" descr="http://homester.com.ua/wp-content/uploads/2015/02/27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218" y="4276417"/>
              <a:ext cx="3221513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4642992" y="5925018"/>
              <a:ext cx="2638739" cy="939668"/>
              <a:chOff x="4145228" y="5964060"/>
              <a:chExt cx="2638739" cy="939668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145228" y="6442063"/>
                <a:ext cx="20617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нефролепис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2148233" y="4276417"/>
            <a:ext cx="1669541" cy="2601624"/>
            <a:chOff x="2148233" y="4276417"/>
            <a:chExt cx="1669541" cy="2601624"/>
          </a:xfrm>
        </p:grpSpPr>
        <p:pic>
          <p:nvPicPr>
            <p:cNvPr id="1038" name="Picture 14" descr="http://www.floren.com.ua/images/ins/b/i_85_1.jpg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148233" y="4276417"/>
              <a:ext cx="1628961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2363110" y="5930601"/>
              <a:ext cx="1454664" cy="947440"/>
              <a:chOff x="2433232" y="5895975"/>
              <a:chExt cx="1454664" cy="947440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387833" y="589597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433232" y="6381750"/>
                <a:ext cx="13708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кактус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2059823" y="42949"/>
            <a:ext cx="2476419" cy="2599682"/>
            <a:chOff x="2119860" y="35939"/>
            <a:chExt cx="2476419" cy="2599682"/>
          </a:xfrm>
        </p:grpSpPr>
        <p:pic>
          <p:nvPicPr>
            <p:cNvPr id="1028" name="Picture 4" descr="http://ogorodsadovod.com/sites/default/files/u79/2015/08/flower_1_2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860" y="35939"/>
              <a:ext cx="2468571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2457341" y="1702869"/>
              <a:ext cx="2138938" cy="932752"/>
              <a:chOff x="3147725" y="1685590"/>
              <a:chExt cx="2138938" cy="93275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4786600" y="1685590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147725" y="2156677"/>
                <a:ext cx="1962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пеларгония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sp>
        <p:nvSpPr>
          <p:cNvPr id="34" name="Прямоугольник 33"/>
          <p:cNvSpPr/>
          <p:nvPr/>
        </p:nvSpPr>
        <p:spPr>
          <a:xfrm>
            <a:off x="2027121" y="2610596"/>
            <a:ext cx="5089758" cy="15696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Он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зеленый, а не луг, </a:t>
            </a:r>
          </a:p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Носит платье, а не пастух,</a:t>
            </a:r>
          </a:p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Он цепко висит, а не крюк, </a:t>
            </a:r>
          </a:p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 стену влез, а не паук.</a:t>
            </a:r>
          </a:p>
        </p:txBody>
      </p:sp>
    </p:spTree>
    <p:extLst>
      <p:ext uri="{BB962C8B-B14F-4D97-AF65-F5344CB8AC3E}">
        <p14:creationId xmlns:p14="http://schemas.microsoft.com/office/powerpoint/2010/main" val="346065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88822" y="35939"/>
            <a:ext cx="1677943" cy="2593419"/>
            <a:chOff x="326521" y="35939"/>
            <a:chExt cx="1677943" cy="2593419"/>
          </a:xfrm>
        </p:grpSpPr>
        <p:pic>
          <p:nvPicPr>
            <p:cNvPr id="1026" name="Picture 2" descr="http://xn----8sbehdui5a2bzg.a-internet.ru/sites/default/files/imagecache/product_full/stoletnik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21" y="35939"/>
              <a:ext cx="1660865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774277" y="1702869"/>
              <a:ext cx="1230187" cy="926489"/>
              <a:chOff x="1290175" y="1700624"/>
              <a:chExt cx="1230187" cy="926489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2020299" y="1700624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290175" y="2165448"/>
                <a:ext cx="872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алоэ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5" name="Группа 4"/>
          <p:cNvGrpSpPr/>
          <p:nvPr/>
        </p:nvGrpSpPr>
        <p:grpSpPr>
          <a:xfrm>
            <a:off x="6780928" y="35939"/>
            <a:ext cx="2300630" cy="2585608"/>
            <a:chOff x="6843370" y="35939"/>
            <a:chExt cx="2300630" cy="2585608"/>
          </a:xfrm>
        </p:grpSpPr>
        <p:pic>
          <p:nvPicPr>
            <p:cNvPr id="1032" name="Picture 8" descr="http://fon2.ru/AMPEL/image_ampel/hlorofitum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3685" y="35939"/>
              <a:ext cx="215999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6843370" y="1692546"/>
              <a:ext cx="2300630" cy="929001"/>
              <a:chOff x="6952296" y="1685607"/>
              <a:chExt cx="2300630" cy="929001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8604874" y="1685607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952296" y="2152943"/>
                <a:ext cx="23006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хлорофитум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4771514" y="35939"/>
            <a:ext cx="1868028" cy="2606692"/>
            <a:chOff x="4964572" y="35939"/>
            <a:chExt cx="1868028" cy="2606692"/>
          </a:xfrm>
        </p:grpSpPr>
        <p:pic>
          <p:nvPicPr>
            <p:cNvPr id="2" name="Picture 6" descr="http://ogorodsadovod.com/sites/default/files/u79/2015/11/monstera4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572" y="35939"/>
              <a:ext cx="1868028" cy="21634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4972420" y="1692546"/>
              <a:ext cx="1825468" cy="950085"/>
              <a:chOff x="5219551" y="1681828"/>
              <a:chExt cx="1825468" cy="950085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6544956" y="1681828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19551" y="2170248"/>
                <a:ext cx="18085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монстера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7245070" y="4266232"/>
            <a:ext cx="1875835" cy="2591768"/>
            <a:chOff x="7245070" y="4266232"/>
            <a:chExt cx="1875835" cy="2591768"/>
          </a:xfrm>
        </p:grpSpPr>
        <p:pic>
          <p:nvPicPr>
            <p:cNvPr id="1042" name="Picture 18" descr="http://flower-flower.ru/cimages/22156/IZtKizHgK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557765" y="4266232"/>
              <a:ext cx="133665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35"/>
            <p:cNvGrpSpPr/>
            <p:nvPr/>
          </p:nvGrpSpPr>
          <p:grpSpPr>
            <a:xfrm>
              <a:off x="7245070" y="5938815"/>
              <a:ext cx="1875835" cy="919185"/>
              <a:chOff x="7485998" y="5993585"/>
              <a:chExt cx="1875835" cy="919185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8635281" y="5993585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485998" y="6451105"/>
                <a:ext cx="1875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сансевьера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290015" y="4289835"/>
            <a:ext cx="1619750" cy="2588205"/>
            <a:chOff x="290015" y="4289835"/>
            <a:chExt cx="1619750" cy="2588205"/>
          </a:xfrm>
        </p:grpSpPr>
        <p:pic>
          <p:nvPicPr>
            <p:cNvPr id="1036" name="Picture 12" descr="http://tsvetem.ru/wp-content/uploads/2013/02/Hedera-1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15" y="4289835"/>
              <a:ext cx="1600389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Группа 23"/>
            <p:cNvGrpSpPr/>
            <p:nvPr/>
          </p:nvGrpSpPr>
          <p:grpSpPr>
            <a:xfrm>
              <a:off x="496303" y="5940457"/>
              <a:ext cx="1413462" cy="937583"/>
              <a:chOff x="496303" y="5940457"/>
              <a:chExt cx="1413462" cy="937583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409702" y="5940457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9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96303" y="6416375"/>
                <a:ext cx="11304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плющ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4060218" y="4276417"/>
            <a:ext cx="3221513" cy="2588269"/>
            <a:chOff x="4060218" y="4276417"/>
            <a:chExt cx="3221513" cy="2588269"/>
          </a:xfrm>
        </p:grpSpPr>
        <p:pic>
          <p:nvPicPr>
            <p:cNvPr id="1040" name="Picture 16" descr="http://homester.com.ua/wp-content/uploads/2015/02/27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218" y="4276417"/>
              <a:ext cx="3221513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Группа 20"/>
            <p:cNvGrpSpPr/>
            <p:nvPr/>
          </p:nvGrpSpPr>
          <p:grpSpPr>
            <a:xfrm>
              <a:off x="4642992" y="5925018"/>
              <a:ext cx="2638739" cy="939668"/>
              <a:chOff x="4145228" y="5964060"/>
              <a:chExt cx="2638739" cy="939668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6283905" y="5964060"/>
                <a:ext cx="500062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7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145228" y="6442063"/>
                <a:ext cx="20617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нефролепис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2148233" y="4276417"/>
            <a:ext cx="1669541" cy="2601624"/>
            <a:chOff x="2148233" y="4276417"/>
            <a:chExt cx="1669541" cy="2601624"/>
          </a:xfrm>
        </p:grpSpPr>
        <p:pic>
          <p:nvPicPr>
            <p:cNvPr id="1038" name="Picture 14" descr="http://www.floren.com.ua/images/ins/b/i_85_1.jpg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148233" y="4276417"/>
              <a:ext cx="1628961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2363110" y="5930601"/>
              <a:ext cx="1454664" cy="947440"/>
              <a:chOff x="2433232" y="5895975"/>
              <a:chExt cx="1454664" cy="947440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3387833" y="5895975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8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433232" y="6381750"/>
                <a:ext cx="13708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кактус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2059823" y="42949"/>
            <a:ext cx="2476419" cy="2599682"/>
            <a:chOff x="2119860" y="35939"/>
            <a:chExt cx="2476419" cy="2599682"/>
          </a:xfrm>
        </p:grpSpPr>
        <p:pic>
          <p:nvPicPr>
            <p:cNvPr id="1028" name="Picture 4" descr="http://ogorodsadovod.com/sites/default/files/u79/2015/08/flower_1_2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860" y="35939"/>
              <a:ext cx="2468571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Группа 45"/>
            <p:cNvGrpSpPr/>
            <p:nvPr/>
          </p:nvGrpSpPr>
          <p:grpSpPr>
            <a:xfrm>
              <a:off x="2457341" y="1702869"/>
              <a:ext cx="2138938" cy="932752"/>
              <a:chOff x="3147725" y="1685590"/>
              <a:chExt cx="2138938" cy="93275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4786600" y="1685590"/>
                <a:ext cx="500063" cy="48577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147725" y="2156677"/>
                <a:ext cx="1962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n w="0"/>
                    <a:solidFill>
                      <a:srgbClr val="7030A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Segoe Print" panose="02000600000000000000" pitchFamily="2" charset="0"/>
                  </a:rPr>
                  <a:t>пеларгония</a:t>
                </a:r>
                <a:endParaRPr lang="ru-RU" sz="2400" b="1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endParaRPr>
              </a:p>
            </p:txBody>
          </p:sp>
        </p:grpSp>
      </p:grpSp>
      <p:sp>
        <p:nvSpPr>
          <p:cNvPr id="34" name="Прямоугольник 33"/>
          <p:cNvSpPr/>
          <p:nvPr/>
        </p:nvSpPr>
        <p:spPr>
          <a:xfrm>
            <a:off x="1124201" y="2610596"/>
            <a:ext cx="6895598" cy="15696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588" algn="ctr">
              <a:defRPr/>
            </a:pP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Хотели </a:t>
            </a: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детишки от мамы удрать,</a:t>
            </a:r>
          </a:p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Но мама сумела их всех удержать.</a:t>
            </a:r>
          </a:p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Вот так и висят те пучки-малолетки.</a:t>
            </a:r>
          </a:p>
          <a:p>
            <a:pPr lvl="0" indent="1588" algn="ctr">
              <a:defRPr/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 нитях зелёных растения-детки. </a:t>
            </a:r>
          </a:p>
        </p:txBody>
      </p:sp>
    </p:spTree>
    <p:extLst>
      <p:ext uri="{BB962C8B-B14F-4D97-AF65-F5344CB8AC3E}">
        <p14:creationId xmlns:p14="http://schemas.microsoft.com/office/powerpoint/2010/main" val="253227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</TotalTime>
  <Words>963</Words>
  <Application>Microsoft Office PowerPoint</Application>
  <PresentationFormat>Экран (4:3)</PresentationFormat>
  <Paragraphs>472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ss</dc:creator>
  <cp:lastModifiedBy>Admin</cp:lastModifiedBy>
  <cp:revision>118</cp:revision>
  <dcterms:created xsi:type="dcterms:W3CDTF">2016-03-27T13:51:45Z</dcterms:created>
  <dcterms:modified xsi:type="dcterms:W3CDTF">2023-11-25T17:07:11Z</dcterms:modified>
</cp:coreProperties>
</file>