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9" r:id="rId9"/>
    <p:sldId id="264" r:id="rId10"/>
    <p:sldId id="270" r:id="rId11"/>
    <p:sldId id="265" r:id="rId12"/>
    <p:sldId id="271" r:id="rId13"/>
    <p:sldId id="267" r:id="rId14"/>
    <p:sldId id="266" r:id="rId15"/>
    <p:sldId id="268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D1DCB-F222-4D28-9975-9BE7D8E80AE3}" type="datetimeFigureOut">
              <a:rPr lang="ru-RU" smtClean="0"/>
              <a:t>15.10.2024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171D4-D86B-4F13-AD6B-C57260F8D9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4364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D1DCB-F222-4D28-9975-9BE7D8E80AE3}" type="datetimeFigureOut">
              <a:rPr lang="ru-RU" smtClean="0"/>
              <a:t>15.10.2024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171D4-D86B-4F13-AD6B-C57260F8D9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9596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D1DCB-F222-4D28-9975-9BE7D8E80AE3}" type="datetimeFigureOut">
              <a:rPr lang="ru-RU" smtClean="0"/>
              <a:t>15.10.2024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171D4-D86B-4F13-AD6B-C57260F8D910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616317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D1DCB-F222-4D28-9975-9BE7D8E80AE3}" type="datetimeFigureOut">
              <a:rPr lang="ru-RU" smtClean="0"/>
              <a:t>15.10.2024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171D4-D86B-4F13-AD6B-C57260F8D9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5027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D1DCB-F222-4D28-9975-9BE7D8E80AE3}" type="datetimeFigureOut">
              <a:rPr lang="ru-RU" smtClean="0"/>
              <a:t>15.10.2024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171D4-D86B-4F13-AD6B-C57260F8D910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031987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D1DCB-F222-4D28-9975-9BE7D8E80AE3}" type="datetimeFigureOut">
              <a:rPr lang="ru-RU" smtClean="0"/>
              <a:t>15.10.2024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171D4-D86B-4F13-AD6B-C57260F8D9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77612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D1DCB-F222-4D28-9975-9BE7D8E80AE3}" type="datetimeFigureOut">
              <a:rPr lang="ru-RU" smtClean="0"/>
              <a:t>15.10.2024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171D4-D86B-4F13-AD6B-C57260F8D9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58477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D1DCB-F222-4D28-9975-9BE7D8E80AE3}" type="datetimeFigureOut">
              <a:rPr lang="ru-RU" smtClean="0"/>
              <a:t>15.10.2024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171D4-D86B-4F13-AD6B-C57260F8D9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3699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D1DCB-F222-4D28-9975-9BE7D8E80AE3}" type="datetimeFigureOut">
              <a:rPr lang="ru-RU" smtClean="0"/>
              <a:t>15.10.2024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171D4-D86B-4F13-AD6B-C57260F8D9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61628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D1DCB-F222-4D28-9975-9BE7D8E80AE3}" type="datetimeFigureOut">
              <a:rPr lang="ru-RU" smtClean="0"/>
              <a:t>15.10.2024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171D4-D86B-4F13-AD6B-C57260F8D9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0695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D1DCB-F222-4D28-9975-9BE7D8E80AE3}" type="datetimeFigureOut">
              <a:rPr lang="ru-RU" smtClean="0"/>
              <a:t>15.10.2024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171D4-D86B-4F13-AD6B-C57260F8D9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8085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D1DCB-F222-4D28-9975-9BE7D8E80AE3}" type="datetimeFigureOut">
              <a:rPr lang="ru-RU" smtClean="0"/>
              <a:t>15.10.2024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171D4-D86B-4F13-AD6B-C57260F8D9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5356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D1DCB-F222-4D28-9975-9BE7D8E80AE3}" type="datetimeFigureOut">
              <a:rPr lang="ru-RU" smtClean="0"/>
              <a:t>15.10.2024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171D4-D86B-4F13-AD6B-C57260F8D9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816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D1DCB-F222-4D28-9975-9BE7D8E80AE3}" type="datetimeFigureOut">
              <a:rPr lang="ru-RU" smtClean="0"/>
              <a:t>15.10.2024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171D4-D86B-4F13-AD6B-C57260F8D9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5236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D1DCB-F222-4D28-9975-9BE7D8E80AE3}" type="datetimeFigureOut">
              <a:rPr lang="ru-RU" smtClean="0"/>
              <a:t>15.10.2024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171D4-D86B-4F13-AD6B-C57260F8D9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91675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D1DCB-F222-4D28-9975-9BE7D8E80AE3}" type="datetimeFigureOut">
              <a:rPr lang="ru-RU" smtClean="0"/>
              <a:t>15.10.2024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171D4-D86B-4F13-AD6B-C57260F8D9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8279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BD1DCB-F222-4D28-9975-9BE7D8E80AE3}" type="datetimeFigureOut">
              <a:rPr lang="ru-RU" smtClean="0"/>
              <a:t>15.10.2024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08171D4-D86B-4F13-AD6B-C57260F8D9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6760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  <p:sldLayoutId id="2147483709" r:id="rId14"/>
    <p:sldLayoutId id="2147483710" r:id="rId15"/>
    <p:sldLayoutId id="214748371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Семинар-практикум для молодых педагогов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err="1" smtClean="0"/>
              <a:t>Кучинская</a:t>
            </a:r>
            <a:r>
              <a:rPr lang="ru-RU" dirty="0" smtClean="0"/>
              <a:t> Т.С., заместитель директора по учебной </a:t>
            </a:r>
            <a:r>
              <a:rPr lang="ru-RU" dirty="0" smtClean="0"/>
              <a:t>работе</a:t>
            </a:r>
          </a:p>
          <a:p>
            <a:r>
              <a:rPr lang="ru-RU" dirty="0" smtClean="0"/>
              <a:t>ГУО «Средняя школа №1 г. Сенно имени З.И. </a:t>
            </a:r>
            <a:r>
              <a:rPr lang="ru-RU" dirty="0" err="1" smtClean="0"/>
              <a:t>Азгура</a:t>
            </a:r>
            <a:r>
              <a:rPr lang="ru-RU" dirty="0" smtClean="0"/>
              <a:t>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62707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Picture 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1" y="372292"/>
            <a:ext cx="8647610" cy="64857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87126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7655" y="675210"/>
            <a:ext cx="12034345" cy="51637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750"/>
              </a:spcAft>
            </a:pPr>
            <a:r>
              <a:rPr lang="ru-RU" sz="4400" i="1" u="sng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4400" i="1" u="sng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ефлексия</a:t>
            </a:r>
          </a:p>
          <a:p>
            <a:pPr algn="just">
              <a:lnSpc>
                <a:spcPct val="107000"/>
              </a:lnSpc>
              <a:spcAft>
                <a:spcPts val="750"/>
              </a:spcAft>
            </a:pPr>
            <a:r>
              <a:rPr lang="ru-RU" sz="4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-рефлексия </a:t>
            </a:r>
            <a:r>
              <a:rPr lang="ru-RU" sz="4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деятельности;</a:t>
            </a:r>
            <a:endParaRPr lang="ru-RU" sz="4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750"/>
              </a:spcAft>
            </a:pPr>
            <a:r>
              <a:rPr lang="ru-RU" sz="4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рефлексия содержания учебного материала;</a:t>
            </a:r>
            <a:endParaRPr lang="ru-RU" sz="4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750"/>
              </a:spcAft>
            </a:pPr>
            <a:r>
              <a:rPr lang="ru-RU" sz="4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-рефлексия </a:t>
            </a:r>
            <a:r>
              <a:rPr lang="ru-RU" sz="4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настроения и эмоционального состояния.</a:t>
            </a:r>
            <a:endParaRPr lang="ru-RU" sz="4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750"/>
              </a:spcAft>
            </a:pPr>
            <a:endParaRPr lang="ru-RU" sz="66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0320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18011" y="313509"/>
            <a:ext cx="10541726" cy="639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750"/>
              </a:spcAft>
            </a:pP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Рефлексия способствует развитию трёх важных качеств человека:</a:t>
            </a:r>
            <a:endParaRPr lang="ru-RU" sz="28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750"/>
              </a:spcAf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b="1" i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Самостоятельность. 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педагог отвечает за обучающегося, а обучающийся, анализируя, осознаёт свои возможности, сам делает свой собственный выбор, определяет меру активности и ответственности в своей деятельности.</a:t>
            </a:r>
            <a:endParaRPr lang="ru-RU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750"/>
              </a:spcAft>
            </a:pPr>
            <a:r>
              <a:rPr lang="ru-RU" sz="2800" b="1" i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Предприимчивость. 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Обучающийся осознаёт, что он может предпринять здесь и сейчас, чтобы стало лучше. В случае ошибки или неудачи не отчаивается, а оценивает ситуацию и, исходя из новых условий, ставит перед собой новые цели и задачи и успешно решает их.</a:t>
            </a:r>
            <a:endParaRPr lang="ru-RU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750"/>
              </a:spcAft>
            </a:pPr>
            <a:r>
              <a:rPr lang="ru-RU" sz="2800" i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Конкурентоспособность.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Обучающийся умеет делать что-то лучше других, действует в любых ситуациях более эффективно.</a:t>
            </a:r>
            <a:endParaRPr lang="ru-RU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17479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2979" y="430924"/>
            <a:ext cx="6358759" cy="622212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021199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mn-zd.ru/wp-content/uploads/2018/05/%D0%A2%D0%B5%D1%81%D1%82-20-%D1%87%D0%B5%D0%BB%D0%BE%D0%B2%D0%B5%D1%87%D0%BA%D0%BE%D0%B2-%D0%BD%D0%B0-%D0%B4%D0%B5%D1%80%D0%B5%D0%B2%D0%B5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907" y="782857"/>
            <a:ext cx="5206562" cy="550232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224350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78373" y="218864"/>
            <a:ext cx="10657489" cy="64781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1200"/>
              </a:spcAft>
            </a:pP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и 3, 6 и 7 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поза целеустремленного человека, который ничего не боится – ни препятствий, ни преград на пути.</a:t>
            </a:r>
            <a:endParaRPr lang="ru-RU" i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2, 11 и 12, 18 и 19 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коммуникабельная личность, нацеленная на помощь друзьями и близким.</a:t>
            </a:r>
          </a:p>
          <a:p>
            <a:pPr>
              <a:spcAft>
                <a:spcPts val="1200"/>
              </a:spcAft>
            </a:pP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устойчивая жизненная позиция помогает достигать высоких результатов в делах, особенно если на пути не возникают серьезные трудности.</a:t>
            </a:r>
          </a:p>
          <a:p>
            <a:pPr>
              <a:spcAft>
                <a:spcPts val="1200"/>
              </a:spcAft>
            </a:pP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характерна быстрая утомляемость, слабость из-за небольшого запаса энергии и жизненных сил.</a:t>
            </a:r>
          </a:p>
          <a:p>
            <a:pPr>
              <a:spcAft>
                <a:spcPts val="1200"/>
              </a:spcAft>
            </a:pP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9 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просто очень веселый по жизни человек, любитель развлечений.</a:t>
            </a:r>
          </a:p>
          <a:p>
            <a:pPr>
              <a:spcAft>
                <a:spcPts val="1200"/>
              </a:spcAft>
            </a:pP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13 и 21 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тревожность и замкнутость ведут к минимизации круга общения и снижению коммуникабельности.</a:t>
            </a:r>
          </a:p>
          <a:p>
            <a:pPr>
              <a:spcAft>
                <a:spcPts val="1200"/>
              </a:spcAft>
            </a:pP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любит погружаться в свой мир, уходить в себя, мечтать и размышлять.</a:t>
            </a:r>
          </a:p>
          <a:p>
            <a:pPr>
              <a:spcAft>
                <a:spcPts val="1200"/>
              </a:spcAft>
            </a:pP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 и 15 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нормальная адаптация к текущей жизненной ситуации, полный комфорт и довольство окружающим миром.</a:t>
            </a:r>
          </a:p>
          <a:p>
            <a:pPr>
              <a:spcAft>
                <a:spcPts val="1200"/>
              </a:spcAft>
            </a:pP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14 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на лицо внутренний кризис, эмоциональные проблемы и даже начало депрессии.</a:t>
            </a:r>
          </a:p>
          <a:p>
            <a:pPr>
              <a:spcAft>
                <a:spcPts val="1200"/>
              </a:spcAft>
            </a:pP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завышенная самооценка лидера требует максимального внимания окружающих к себе любимому.</a:t>
            </a:r>
          </a:p>
          <a:p>
            <a:pPr>
              <a:spcAft>
                <a:spcPts val="1200"/>
              </a:spcAft>
            </a:pP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16 </a:t>
            </a: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устал от жизни и необходимости поддерживать других, поэтому получает сам поддержку от человечка № 17.</a:t>
            </a:r>
          </a:p>
          <a:p>
            <a:pPr>
              <a:lnSpc>
                <a:spcPct val="107000"/>
              </a:lnSpc>
              <a:spcAft>
                <a:spcPts val="1200"/>
              </a:spcAft>
            </a:pPr>
            <a:r>
              <a:rPr lang="ru-RU" sz="1350" dirty="0">
                <a:solidFill>
                  <a:srgbClr val="404040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77861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30924" y="1577494"/>
            <a:ext cx="919655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750"/>
              </a:spcAft>
            </a:pPr>
            <a:r>
              <a:rPr lang="ru-RU" sz="3200" i="1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Скажите, пожалуйста, куда мне отсюда идти?</a:t>
            </a:r>
            <a:endParaRPr lang="ru-RU" sz="3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750"/>
              </a:spcAft>
            </a:pPr>
            <a:r>
              <a:rPr lang="ru-RU" sz="3200" i="1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А куда ты хочешь попасть? — ответил Кот.</a:t>
            </a:r>
            <a:endParaRPr lang="ru-RU" sz="3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750"/>
              </a:spcAft>
            </a:pPr>
            <a:r>
              <a:rPr lang="ru-RU" sz="3200" i="1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Мне все равно… — сказала Алиса.</a:t>
            </a:r>
            <a:endParaRPr lang="ru-RU" sz="3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750"/>
              </a:spcAft>
            </a:pPr>
            <a:r>
              <a:rPr lang="ru-RU" sz="3200" i="1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Тогда все равно, куда и идти, — заметил Кот.</a:t>
            </a:r>
            <a:endParaRPr lang="ru-RU" sz="3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r">
              <a:spcAft>
                <a:spcPts val="750"/>
              </a:spcAft>
            </a:pPr>
            <a:endParaRPr lang="ru-RU" sz="3200" i="1" dirty="0" smtClean="0">
              <a:solidFill>
                <a:srgbClr val="333333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r">
              <a:spcAft>
                <a:spcPts val="750"/>
              </a:spcAft>
            </a:pPr>
            <a:r>
              <a:rPr lang="ru-RU" sz="3200" i="1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</a:t>
            </a:r>
            <a:r>
              <a:rPr lang="ru-RU" sz="3200" i="1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Алиса в стране чудес» </a:t>
            </a:r>
          </a:p>
          <a:p>
            <a:pPr algn="r">
              <a:spcAft>
                <a:spcPts val="750"/>
              </a:spcAft>
            </a:pPr>
            <a:r>
              <a:rPr lang="ru-RU" sz="3200" i="1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Л. Кэрролл</a:t>
            </a:r>
            <a:endParaRPr lang="ru-RU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8425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45930" y="914692"/>
            <a:ext cx="8891752" cy="43078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750"/>
              </a:spcAft>
            </a:pPr>
            <a:r>
              <a:rPr lang="ru-RU" sz="3200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3200" b="1" i="1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Учебное занятие </a:t>
            </a:r>
            <a:r>
              <a:rPr lang="ru-RU" sz="3200" i="1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это форма организации учебного процесса, ограниченная временными рамками, предполагающая специально организованное педагогом обучение детей (передача им знаний, умений и навыков по конкретному предмету), в результате которого происходит усвоение детьми этих знаний, формирование и развитие умений и навыков.</a:t>
            </a:r>
            <a:endParaRPr lang="ru-RU" sz="32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3380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61848" y="828857"/>
            <a:ext cx="8954813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	Ц</a:t>
            </a:r>
            <a:r>
              <a:rPr lang="ru-RU" sz="32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ель – это предполагаемый результат действий или деятельности человека, на осуществление которых они направлены.</a:t>
            </a:r>
            <a:r>
              <a:rPr lang="ru-RU" sz="32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endParaRPr lang="ru-RU" sz="3200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32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Как правило, определяется не более 1-2 целей занятия. Они должны быть достаточно конкретны и достижимы за одно занятие. </a:t>
            </a:r>
            <a:endParaRPr lang="ru-RU" sz="3200" i="1" dirty="0"/>
          </a:p>
        </p:txBody>
      </p:sp>
    </p:spTree>
    <p:extLst>
      <p:ext uri="{BB962C8B-B14F-4D97-AF65-F5344CB8AC3E}">
        <p14:creationId xmlns:p14="http://schemas.microsoft.com/office/powerpoint/2010/main" val="1120019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67254" y="172043"/>
            <a:ext cx="9890236" cy="60938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750"/>
              </a:spcAft>
            </a:pPr>
            <a:r>
              <a:rPr lang="ru-RU" sz="3200" b="1" i="1" u="sng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Образовательные </a:t>
            </a:r>
            <a:r>
              <a:rPr lang="ru-RU" sz="3200" b="1" i="1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задачи </a:t>
            </a:r>
            <a:r>
              <a:rPr lang="ru-RU" sz="3200" i="1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конкретизируют, какие знания, умения и навыки, которые возможно формировать на учебном материале занятия.</a:t>
            </a:r>
            <a:endParaRPr lang="ru-RU" sz="3200" i="1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750"/>
              </a:spcAft>
            </a:pPr>
            <a:r>
              <a:rPr lang="ru-RU" sz="3200" b="1" i="1" u="sng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Развивающие задачи</a:t>
            </a:r>
            <a:r>
              <a:rPr lang="ru-RU" sz="3200" i="1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определяют, какие познавательные способности обучающихся развивать конкретно, как осуществлять развитие воли, эмоций, познавательных интересов и т. д.</a:t>
            </a:r>
            <a:endParaRPr lang="ru-RU" sz="3200" i="1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750"/>
              </a:spcAft>
            </a:pPr>
            <a:r>
              <a:rPr lang="ru-RU" sz="3200" b="1" i="1" u="sng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Воспитательные задачи</a:t>
            </a:r>
            <a:r>
              <a:rPr lang="ru-RU" sz="3200" i="1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описывают, к какому мировоззренческому выводу возможно подвести обучающихся и какие воспитательные возможности реализовать на учебном материале занятия.</a:t>
            </a:r>
            <a:endParaRPr lang="ru-RU" sz="3200" i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266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1228" y="134484"/>
            <a:ext cx="11193518" cy="64016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750"/>
              </a:spcAft>
            </a:pPr>
            <a:r>
              <a:rPr lang="ru-RU" sz="3200" b="1" i="1" u="sng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3200" b="1" i="1" u="sng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ипы учебных занятий:</a:t>
            </a:r>
            <a:endParaRPr lang="ru-RU" sz="3200" b="1" i="1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750"/>
              </a:spcAft>
              <a:tabLst>
                <a:tab pos="457200" algn="l"/>
              </a:tabLst>
            </a:pPr>
            <a:r>
              <a:rPr lang="ru-RU" sz="3200" i="1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изучение и усвоение нового материала (лекции, объяснение, демонстрация и т.д.);</a:t>
            </a:r>
            <a:endParaRPr lang="ru-RU" sz="3200" i="1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750"/>
              </a:spcAft>
              <a:tabLst>
                <a:tab pos="457200" algn="l"/>
              </a:tabLst>
            </a:pPr>
            <a:r>
              <a:rPr lang="ru-RU" sz="3200" i="1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закрепление и совершенствование знаний, умений и навыков (повторение, обобщение, упражнения, решение задач и др.);</a:t>
            </a:r>
            <a:endParaRPr lang="ru-RU" sz="3200" i="1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750"/>
              </a:spcAft>
              <a:tabLst>
                <a:tab pos="457200" algn="l"/>
              </a:tabLst>
            </a:pPr>
            <a:r>
              <a:rPr lang="ru-RU" sz="3200" i="1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обобщение знаний, умений и навыков (самостоятельные работы, семинары, дискуссии, конференции, представления и др.);</a:t>
            </a:r>
            <a:endParaRPr lang="ru-RU" sz="3200" i="1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750"/>
              </a:spcAft>
              <a:tabLst>
                <a:tab pos="457200" algn="l"/>
              </a:tabLst>
            </a:pPr>
            <a:r>
              <a:rPr lang="ru-RU" sz="3200" i="1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комбинированное (учебное занятие со всеми элементами процесса обучения);</a:t>
            </a:r>
            <a:endParaRPr lang="ru-RU" sz="3200" i="1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750"/>
              </a:spcAft>
              <a:tabLst>
                <a:tab pos="457200" algn="l"/>
              </a:tabLst>
            </a:pPr>
            <a:r>
              <a:rPr lang="ru-RU" sz="3200" i="1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контрольное (итоговое).</a:t>
            </a:r>
            <a:endParaRPr lang="ru-RU" sz="3200" i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6193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352" y="619461"/>
            <a:ext cx="10815145" cy="58056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750"/>
              </a:spcAft>
            </a:pPr>
            <a:r>
              <a:rPr lang="ru-RU" sz="3200" u="sng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Структура современного урока</a:t>
            </a:r>
          </a:p>
          <a:p>
            <a:pPr marL="171450" indent="-171450">
              <a:lnSpc>
                <a:spcPct val="107000"/>
              </a:lnSpc>
              <a:spcAft>
                <a:spcPts val="750"/>
              </a:spcAft>
              <a:buFont typeface="Wingdings" panose="05000000000000000000" pitchFamily="2" charset="2"/>
              <a:buChar char="ü"/>
            </a:pPr>
            <a:r>
              <a:rPr lang="ru-RU" dirty="0" smtClean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Организационный этап</a:t>
            </a:r>
          </a:p>
          <a:p>
            <a:pPr marL="171450" indent="-171450">
              <a:lnSpc>
                <a:spcPct val="107000"/>
              </a:lnSpc>
              <a:spcAft>
                <a:spcPts val="750"/>
              </a:spcAft>
              <a:buFont typeface="Wingdings" panose="05000000000000000000" pitchFamily="2" charset="2"/>
              <a:buChar char="ü"/>
            </a:pPr>
            <a:r>
              <a:rPr lang="ru-RU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Этап проверки домашнего задания</a:t>
            </a:r>
          </a:p>
          <a:p>
            <a:pPr marL="171450" indent="-171450">
              <a:lnSpc>
                <a:spcPct val="107000"/>
              </a:lnSpc>
              <a:spcAft>
                <a:spcPts val="750"/>
              </a:spcAft>
              <a:buFont typeface="Wingdings" panose="05000000000000000000" pitchFamily="2" charset="2"/>
              <a:buChar char="ü"/>
            </a:pPr>
            <a:r>
              <a:rPr lang="ru-RU" dirty="0" smtClean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Этап актуализации субъектного опыта учащихся</a:t>
            </a:r>
          </a:p>
          <a:p>
            <a:pPr marL="171450" indent="-171450">
              <a:lnSpc>
                <a:spcPct val="107000"/>
              </a:lnSpc>
              <a:spcAft>
                <a:spcPts val="750"/>
              </a:spcAft>
              <a:buFont typeface="Wingdings" panose="05000000000000000000" pitchFamily="2" charset="2"/>
              <a:buChar char="ü"/>
            </a:pPr>
            <a:r>
              <a:rPr lang="ru-RU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Этап изучения нового материала</a:t>
            </a:r>
          </a:p>
          <a:p>
            <a:pPr marL="171450" indent="-171450">
              <a:lnSpc>
                <a:spcPct val="107000"/>
              </a:lnSpc>
              <a:spcAft>
                <a:spcPts val="750"/>
              </a:spcAft>
              <a:buFont typeface="Wingdings" panose="05000000000000000000" pitchFamily="2" charset="2"/>
              <a:buChar char="ü"/>
            </a:pPr>
            <a:r>
              <a:rPr lang="ru-RU" dirty="0" smtClean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Этап первичной проверки новых знаний и способов деятельности</a:t>
            </a:r>
          </a:p>
          <a:p>
            <a:pPr marL="171450" indent="-171450">
              <a:lnSpc>
                <a:spcPct val="107000"/>
              </a:lnSpc>
              <a:spcAft>
                <a:spcPts val="750"/>
              </a:spcAft>
              <a:buFont typeface="Wingdings" panose="05000000000000000000" pitchFamily="2" charset="2"/>
              <a:buChar char="ü"/>
            </a:pPr>
            <a:r>
              <a:rPr lang="ru-RU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Этап закрепления новых знаний и способов деятельности</a:t>
            </a:r>
          </a:p>
          <a:p>
            <a:pPr marL="171450" indent="-171450">
              <a:lnSpc>
                <a:spcPct val="107000"/>
              </a:lnSpc>
              <a:spcAft>
                <a:spcPts val="750"/>
              </a:spcAft>
              <a:buFont typeface="Wingdings" panose="05000000000000000000" pitchFamily="2" charset="2"/>
              <a:buChar char="ü"/>
            </a:pPr>
            <a:r>
              <a:rPr lang="ru-RU" dirty="0" smtClean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Этап применения знаний и способов деятельности</a:t>
            </a:r>
          </a:p>
          <a:p>
            <a:pPr marL="171450" indent="-171450">
              <a:lnSpc>
                <a:spcPct val="107000"/>
              </a:lnSpc>
              <a:spcAft>
                <a:spcPts val="750"/>
              </a:spcAft>
              <a:buFont typeface="Wingdings" panose="05000000000000000000" pitchFamily="2" charset="2"/>
              <a:buChar char="ü"/>
            </a:pPr>
            <a:r>
              <a:rPr lang="ru-RU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Этап обобщения и систематизации знаний и способов деятельности</a:t>
            </a:r>
          </a:p>
          <a:p>
            <a:pPr marL="171450" indent="-171450">
              <a:lnSpc>
                <a:spcPct val="107000"/>
              </a:lnSpc>
              <a:spcAft>
                <a:spcPts val="750"/>
              </a:spcAft>
              <a:buFont typeface="Wingdings" panose="05000000000000000000" pitchFamily="2" charset="2"/>
              <a:buChar char="ü"/>
            </a:pPr>
            <a:r>
              <a:rPr lang="ru-RU" dirty="0" smtClean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Этап контроля и самоконтроля</a:t>
            </a:r>
          </a:p>
          <a:p>
            <a:pPr marL="171450" indent="-171450">
              <a:lnSpc>
                <a:spcPct val="107000"/>
              </a:lnSpc>
              <a:spcAft>
                <a:spcPts val="750"/>
              </a:spcAft>
              <a:buFont typeface="Wingdings" panose="05000000000000000000" pitchFamily="2" charset="2"/>
              <a:buChar char="ü"/>
            </a:pPr>
            <a:r>
              <a:rPr lang="ru-RU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Этап коррекции</a:t>
            </a:r>
          </a:p>
          <a:p>
            <a:pPr marL="171450" indent="-171450">
              <a:lnSpc>
                <a:spcPct val="107000"/>
              </a:lnSpc>
              <a:spcAft>
                <a:spcPts val="750"/>
              </a:spcAft>
              <a:buFont typeface="Wingdings" panose="05000000000000000000" pitchFamily="2" charset="2"/>
              <a:buChar char="ü"/>
            </a:pPr>
            <a:r>
              <a:rPr lang="ru-RU" dirty="0" smtClean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Этап информации о домашнем задании</a:t>
            </a:r>
          </a:p>
          <a:p>
            <a:pPr marL="171450" indent="-171450">
              <a:lnSpc>
                <a:spcPct val="107000"/>
              </a:lnSpc>
              <a:spcAft>
                <a:spcPts val="750"/>
              </a:spcAft>
              <a:buFont typeface="Wingdings" panose="05000000000000000000" pitchFamily="2" charset="2"/>
              <a:buChar char="ü"/>
            </a:pPr>
            <a:r>
              <a:rPr lang="ru-RU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Этап подведения итогов</a:t>
            </a:r>
          </a:p>
          <a:p>
            <a:pPr marL="171450" indent="-171450">
              <a:lnSpc>
                <a:spcPct val="107000"/>
              </a:lnSpc>
              <a:spcAft>
                <a:spcPts val="750"/>
              </a:spcAft>
              <a:buFont typeface="Wingdings" panose="05000000000000000000" pitchFamily="2" charset="2"/>
              <a:buChar char="ü"/>
            </a:pPr>
            <a:r>
              <a:rPr lang="ru-RU" dirty="0" smtClean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Этап рефлексии 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2267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340" y="483326"/>
            <a:ext cx="8714106" cy="5239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7671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00891" y="263158"/>
            <a:ext cx="10306594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i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педагогике </a:t>
            </a:r>
            <a:r>
              <a:rPr lang="ru-RU" sz="3600" b="1" i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целеполагание </a:t>
            </a:r>
            <a:r>
              <a:rPr lang="ru-RU" sz="3600" i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-это </a:t>
            </a:r>
            <a:r>
              <a:rPr lang="ru-RU" sz="3600" b="1" i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 выявления целей и задач субъектов деятельности (учителя и ученика), их предъявления друг другу, согласования и достижения</a:t>
            </a:r>
            <a:r>
              <a:rPr lang="ru-RU" sz="3600" i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3600" i="1" dirty="0" smtClean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600" i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i="1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Оно </a:t>
            </a:r>
            <a:r>
              <a:rPr lang="ru-RU" sz="3600" i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должно быть субъектным и соответствовать планируемому результату. Умение согласования целей субъектов деятельности (учителя и ученика) является одним из критериев педагогического мастерства.</a:t>
            </a:r>
            <a:endParaRPr lang="ru-RU" sz="3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055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69</TotalTime>
  <Words>434</Words>
  <Application>Microsoft Office PowerPoint</Application>
  <PresentationFormat>Широкоэкранный</PresentationFormat>
  <Paragraphs>60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3" baseType="lpstr">
      <vt:lpstr>Arial</vt:lpstr>
      <vt:lpstr>Calibri</vt:lpstr>
      <vt:lpstr>Segoe UI</vt:lpstr>
      <vt:lpstr>Times New Roman</vt:lpstr>
      <vt:lpstr>Trebuchet MS</vt:lpstr>
      <vt:lpstr>Wingdings</vt:lpstr>
      <vt:lpstr>Wingdings 3</vt:lpstr>
      <vt:lpstr>Аспект</vt:lpstr>
      <vt:lpstr>Семинар-практикум для молодых педагогов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Семинар-практикум для молодых педагогов</dc:title>
  <dc:creator>Admin</dc:creator>
  <cp:lastModifiedBy>Admin</cp:lastModifiedBy>
  <cp:revision>10</cp:revision>
  <dcterms:created xsi:type="dcterms:W3CDTF">2024-10-07T17:51:54Z</dcterms:created>
  <dcterms:modified xsi:type="dcterms:W3CDTF">2024-10-15T18:37:33Z</dcterms:modified>
</cp:coreProperties>
</file>