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307" r:id="rId3"/>
    <p:sldId id="284" r:id="rId4"/>
    <p:sldId id="285" r:id="rId5"/>
    <p:sldId id="286" r:id="rId6"/>
    <p:sldId id="287" r:id="rId7"/>
    <p:sldId id="288" r:id="rId8"/>
    <p:sldId id="289" r:id="rId9"/>
    <p:sldId id="290" r:id="rId10"/>
    <p:sldId id="291" r:id="rId11"/>
    <p:sldId id="292" r:id="rId12"/>
    <p:sldId id="293" r:id="rId13"/>
    <p:sldId id="303" r:id="rId14"/>
    <p:sldId id="300" r:id="rId15"/>
    <p:sldId id="295" r:id="rId16"/>
    <p:sldId id="274" r:id="rId17"/>
    <p:sldId id="306" r:id="rId18"/>
    <p:sldId id="302" r:id="rId19"/>
    <p:sldId id="296" r:id="rId20"/>
    <p:sldId id="301" r:id="rId21"/>
    <p:sldId id="304" r:id="rId22"/>
    <p:sldId id="298" r:id="rId23"/>
    <p:sldId id="297" r:id="rId24"/>
    <p:sldId id="278" r:id="rId25"/>
    <p:sldId id="280" r:id="rId26"/>
    <p:sldId id="283" r:id="rId27"/>
    <p:sldId id="299"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88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709" autoAdjust="0"/>
  </p:normalViewPr>
  <p:slideViewPr>
    <p:cSldViewPr>
      <p:cViewPr varScale="1">
        <p:scale>
          <a:sx n="111" d="100"/>
          <a:sy n="111" d="100"/>
        </p:scale>
        <p:origin x="161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91072D-40F1-43BF-AE33-E71F15BEE49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DD42E356-EC31-4456-94EB-42522F3DDDFC}">
      <dgm:prSet/>
      <dgm:spPr/>
      <dgm:t>
        <a:bodyPr/>
        <a:lstStyle/>
        <a:p>
          <a:pPr rtl="0"/>
          <a:r>
            <a:rPr lang="ru-RU" b="0" dirty="0" smtClean="0"/>
            <a:t>Город, в котором я живу, с высоты птичьего полета</a:t>
          </a:r>
          <a:endParaRPr lang="ru-RU" b="0" dirty="0"/>
        </a:p>
      </dgm:t>
    </dgm:pt>
    <dgm:pt modelId="{F2989380-4CD6-460E-B45C-7AD8C5AD436A}" type="parTrans" cxnId="{32C6127F-B854-4C41-9CB5-72A9EE7C0664}">
      <dgm:prSet/>
      <dgm:spPr/>
      <dgm:t>
        <a:bodyPr/>
        <a:lstStyle/>
        <a:p>
          <a:endParaRPr lang="ru-RU"/>
        </a:p>
      </dgm:t>
    </dgm:pt>
    <dgm:pt modelId="{93CA7556-3ACF-4AF6-84CF-23047A95FA66}" type="sibTrans" cxnId="{32C6127F-B854-4C41-9CB5-72A9EE7C0664}">
      <dgm:prSet/>
      <dgm:spPr/>
      <dgm:t>
        <a:bodyPr/>
        <a:lstStyle/>
        <a:p>
          <a:endParaRPr lang="ru-RU"/>
        </a:p>
      </dgm:t>
    </dgm:pt>
    <dgm:pt modelId="{A879547B-DE9B-4723-B946-A56467A3C0D8}" type="pres">
      <dgm:prSet presAssocID="{5D91072D-40F1-43BF-AE33-E71F15BEE49C}" presName="linear" presStyleCnt="0">
        <dgm:presLayoutVars>
          <dgm:animLvl val="lvl"/>
          <dgm:resizeHandles val="exact"/>
        </dgm:presLayoutVars>
      </dgm:prSet>
      <dgm:spPr/>
      <dgm:t>
        <a:bodyPr/>
        <a:lstStyle/>
        <a:p>
          <a:endParaRPr lang="ru-RU"/>
        </a:p>
      </dgm:t>
    </dgm:pt>
    <dgm:pt modelId="{92FCB93C-CBD8-457F-8C12-42FE22E0B9B0}" type="pres">
      <dgm:prSet presAssocID="{DD42E356-EC31-4456-94EB-42522F3DDDFC}" presName="parentText" presStyleLbl="node1" presStyleIdx="0" presStyleCnt="1" custLinFactNeighborX="-348" custLinFactNeighborY="-54793">
        <dgm:presLayoutVars>
          <dgm:chMax val="0"/>
          <dgm:bulletEnabled val="1"/>
        </dgm:presLayoutVars>
      </dgm:prSet>
      <dgm:spPr/>
      <dgm:t>
        <a:bodyPr/>
        <a:lstStyle/>
        <a:p>
          <a:endParaRPr lang="ru-RU"/>
        </a:p>
      </dgm:t>
    </dgm:pt>
  </dgm:ptLst>
  <dgm:cxnLst>
    <dgm:cxn modelId="{32C6127F-B854-4C41-9CB5-72A9EE7C0664}" srcId="{5D91072D-40F1-43BF-AE33-E71F15BEE49C}" destId="{DD42E356-EC31-4456-94EB-42522F3DDDFC}" srcOrd="0" destOrd="0" parTransId="{F2989380-4CD6-460E-B45C-7AD8C5AD436A}" sibTransId="{93CA7556-3ACF-4AF6-84CF-23047A95FA66}"/>
    <dgm:cxn modelId="{041E8080-C21B-4AD2-AB94-A354AD59FA04}" type="presOf" srcId="{DD42E356-EC31-4456-94EB-42522F3DDDFC}" destId="{92FCB93C-CBD8-457F-8C12-42FE22E0B9B0}" srcOrd="0" destOrd="0" presId="urn:microsoft.com/office/officeart/2005/8/layout/vList2"/>
    <dgm:cxn modelId="{170048BE-06CF-42B0-B19A-A22FC0CA8895}" type="presOf" srcId="{5D91072D-40F1-43BF-AE33-E71F15BEE49C}" destId="{A879547B-DE9B-4723-B946-A56467A3C0D8}" srcOrd="0" destOrd="0" presId="urn:microsoft.com/office/officeart/2005/8/layout/vList2"/>
    <dgm:cxn modelId="{D574F840-5457-4AC7-AAE9-ACA0488429E3}" type="presParOf" srcId="{A879547B-DE9B-4723-B946-A56467A3C0D8}" destId="{92FCB93C-CBD8-457F-8C12-42FE22E0B9B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CB93C-CBD8-457F-8C12-42FE22E0B9B0}">
      <dsp:nvSpPr>
        <dsp:cNvPr id="0" name=""/>
        <dsp:cNvSpPr/>
      </dsp:nvSpPr>
      <dsp:spPr>
        <a:xfrm>
          <a:off x="0" y="0"/>
          <a:ext cx="8229600" cy="6475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ru-RU" sz="2700" b="0" kern="1200" dirty="0" smtClean="0"/>
            <a:t>Город, в котором я живу, с высоты птичьего полета</a:t>
          </a:r>
          <a:endParaRPr lang="ru-RU" sz="2700" b="0" kern="1200" dirty="0"/>
        </a:p>
      </dsp:txBody>
      <dsp:txXfrm>
        <a:off x="31613" y="31613"/>
        <a:ext cx="8166374" cy="5843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DEC2BAD1-EFA3-43BB-9379-FE24D3B139DD}" type="datetimeFigureOut">
              <a:rPr lang="ru-RU" smtClean="0"/>
              <a:pPr/>
              <a:t>18.02.2022</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C4F1A2B9-583F-4661-B79C-5092BDFC5D14}"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DEC2BAD1-EFA3-43BB-9379-FE24D3B139DD}" type="datetimeFigureOut">
              <a:rPr lang="ru-RU" smtClean="0"/>
              <a:pPr/>
              <a:t>18.02.2022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F1A2B9-583F-4661-B79C-5092BDFC5D14}" type="slidenum">
              <a:rPr lang="ru-RU" smtClean="0"/>
              <a:pPr/>
              <a:t>‹#›</a:t>
            </a:fld>
            <a:endParaRPr lang="ru-RU"/>
          </a:p>
        </p:txBody>
      </p:sp>
    </p:spTree>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DEC2BAD1-EFA3-43BB-9379-FE24D3B139DD}" type="datetimeFigureOut">
              <a:rPr lang="ru-RU" smtClean="0"/>
              <a:pPr/>
              <a:t>18.02.2022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F1A2B9-583F-4661-B79C-5092BDFC5D14}" type="slidenum">
              <a:rPr lang="ru-RU" smtClean="0"/>
              <a:pPr/>
              <a:t>‹#›</a:t>
            </a:fld>
            <a:endParaRPr lang="ru-RU"/>
          </a:p>
        </p:txBody>
      </p:sp>
    </p:spTree>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DEC2BAD1-EFA3-43BB-9379-FE24D3B139DD}" type="datetimeFigureOut">
              <a:rPr lang="ru-RU" smtClean="0"/>
              <a:pPr/>
              <a:t>18.02.2022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F1A2B9-583F-4661-B79C-5092BDFC5D14}" type="slidenum">
              <a:rPr lang="ru-RU" smtClean="0"/>
              <a:pPr/>
              <a:t>‹#›</a:t>
            </a:fld>
            <a:endParaRPr lang="ru-RU"/>
          </a:p>
        </p:txBody>
      </p:sp>
    </p:spTree>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DEC2BAD1-EFA3-43BB-9379-FE24D3B139DD}" type="datetimeFigureOut">
              <a:rPr lang="ru-RU" smtClean="0"/>
              <a:pPr/>
              <a:t>18.02.2022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F1A2B9-583F-4661-B79C-5092BDFC5D14}"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DEC2BAD1-EFA3-43BB-9379-FE24D3B139DD}" type="datetimeFigureOut">
              <a:rPr lang="ru-RU" smtClean="0"/>
              <a:pPr/>
              <a:t>18.02.2022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4F1A2B9-583F-4661-B79C-5092BDFC5D14}" type="slidenum">
              <a:rPr lang="ru-RU" smtClean="0"/>
              <a:pPr/>
              <a:t>‹#›</a:t>
            </a:fld>
            <a:endParaRPr lang="ru-RU"/>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DEC2BAD1-EFA3-43BB-9379-FE24D3B139DD}" type="datetimeFigureOut">
              <a:rPr lang="ru-RU" smtClean="0"/>
              <a:pPr/>
              <a:t>18.02.2022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4F1A2B9-583F-4661-B79C-5092BDFC5D14}" type="slidenum">
              <a:rPr lang="ru-RU" smtClean="0"/>
              <a:pPr/>
              <a:t>‹#›</a:t>
            </a:fld>
            <a:endParaRPr lang="ru-RU"/>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DEC2BAD1-EFA3-43BB-9379-FE24D3B139DD}" type="datetimeFigureOut">
              <a:rPr lang="ru-RU" smtClean="0"/>
              <a:pPr/>
              <a:t>18.02.2022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4F1A2B9-583F-4661-B79C-5092BDFC5D14}" type="slidenum">
              <a:rPr lang="ru-RU" smtClean="0"/>
              <a:pPr/>
              <a:t>‹#›</a:t>
            </a:fld>
            <a:endParaRPr lang="ru-RU"/>
          </a:p>
        </p:txBody>
      </p:sp>
    </p:spTree>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EC2BAD1-EFA3-43BB-9379-FE24D3B139DD}" type="datetimeFigureOut">
              <a:rPr lang="ru-RU" smtClean="0"/>
              <a:pPr/>
              <a:t>18.02.2022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4F1A2B9-583F-4661-B79C-5092BDFC5D14}" type="slidenum">
              <a:rPr lang="ru-RU" smtClean="0"/>
              <a:pPr/>
              <a:t>‹#›</a:t>
            </a:fld>
            <a:endParaRPr lang="ru-RU"/>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DEC2BAD1-EFA3-43BB-9379-FE24D3B139DD}" type="datetimeFigureOut">
              <a:rPr lang="ru-RU" smtClean="0"/>
              <a:pPr/>
              <a:t>18.02.2022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4F1A2B9-583F-4661-B79C-5092BDFC5D14}" type="slidenum">
              <a:rPr lang="ru-RU" smtClean="0"/>
              <a:pPr/>
              <a:t>‹#›</a:t>
            </a:fld>
            <a:endParaRPr lang="ru-RU"/>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DEC2BAD1-EFA3-43BB-9379-FE24D3B139DD}" type="datetimeFigureOut">
              <a:rPr lang="ru-RU" smtClean="0"/>
              <a:pPr/>
              <a:t>18.02.2022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C4F1A2B9-583F-4661-B79C-5092BDFC5D14}"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EC2BAD1-EFA3-43BB-9379-FE24D3B139DD}" type="datetimeFigureOut">
              <a:rPr lang="ru-RU" smtClean="0"/>
              <a:pPr/>
              <a:t>18.02.2022</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4F1A2B9-583F-4661-B79C-5092BDFC5D14}"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dir="d"/>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0000"/>
                <a:lumOff val="40000"/>
              </a:schemeClr>
            </a:gs>
            <a:gs pos="25000">
              <a:schemeClr val="bg2">
                <a:tint val="83000"/>
                <a:satMod val="320000"/>
              </a:schemeClr>
            </a:gs>
            <a:gs pos="100000">
              <a:schemeClr val="bg2">
                <a:shade val="15000"/>
                <a:satMod val="32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3400" y="428604"/>
            <a:ext cx="7851648" cy="571504"/>
          </a:xfrm>
        </p:spPr>
        <p:txBody>
          <a:bodyPr>
            <a:normAutofit fontScale="90000"/>
          </a:bodyPr>
          <a:lstStyle/>
          <a:p>
            <a:endParaRPr lang="ru-RU" dirty="0">
              <a:latin typeface="Arial Black" pitchFamily="34" charset="0"/>
            </a:endParaRPr>
          </a:p>
        </p:txBody>
      </p:sp>
      <p:sp>
        <p:nvSpPr>
          <p:cNvPr id="3" name="Подзаголовок 2"/>
          <p:cNvSpPr>
            <a:spLocks noGrp="1"/>
          </p:cNvSpPr>
          <p:nvPr>
            <p:ph type="subTitle" idx="1"/>
          </p:nvPr>
        </p:nvSpPr>
        <p:spPr>
          <a:xfrm>
            <a:off x="533400" y="1071546"/>
            <a:ext cx="8182004" cy="5214974"/>
          </a:xfrm>
        </p:spPr>
        <p:txBody>
          <a:bodyPr/>
          <a:lstStyle/>
          <a:p>
            <a:pPr algn="ctr"/>
            <a:r>
              <a:rPr lang="ru-RU" sz="4400" dirty="0" smtClean="0"/>
              <a:t>Меж  лесами  и озерами</a:t>
            </a:r>
          </a:p>
          <a:p>
            <a:pPr algn="ctr"/>
            <a:r>
              <a:rPr lang="ru-RU" sz="4400" dirty="0" smtClean="0"/>
              <a:t>Васильковые поля…</a:t>
            </a:r>
          </a:p>
          <a:p>
            <a:pPr algn="ctr"/>
            <a:r>
              <a:rPr lang="ru-RU" sz="4400" dirty="0" smtClean="0"/>
              <a:t>Это край родной мой, милый:</a:t>
            </a:r>
          </a:p>
          <a:p>
            <a:pPr algn="ctr"/>
            <a:r>
              <a:rPr lang="ru-RU" sz="4400" dirty="0" smtClean="0"/>
              <a:t>Белорусская земля</a:t>
            </a:r>
          </a:p>
          <a:p>
            <a:endParaRPr lang="ru-RU" dirty="0"/>
          </a:p>
        </p:txBody>
      </p:sp>
      <p:pic>
        <p:nvPicPr>
          <p:cNvPr id="7" name="Рисунок 6" descr="D:\фото\Аисты фото и картинки\aist_01.jpg"/>
          <p:cNvPicPr/>
          <p:nvPr/>
        </p:nvPicPr>
        <p:blipFill>
          <a:blip r:embed="rId2" cstate="print"/>
          <a:srcRect/>
          <a:stretch>
            <a:fillRect/>
          </a:stretch>
        </p:blipFill>
        <p:spPr bwMode="auto">
          <a:xfrm>
            <a:off x="3071802" y="4214818"/>
            <a:ext cx="2918968" cy="2478506"/>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5" name="Содержимое 6" descr="Без имени-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6" name="Скругленный прямоугольник 5"/>
          <p:cNvSpPr/>
          <p:nvPr/>
        </p:nvSpPr>
        <p:spPr>
          <a:xfrm>
            <a:off x="4071934" y="428604"/>
            <a:ext cx="4643470" cy="58579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n>
                  <a:solidFill>
                    <a:schemeClr val="bg1"/>
                  </a:solidFill>
                </a:ln>
                <a:solidFill>
                  <a:schemeClr val="bg1"/>
                </a:solidFill>
              </a:rPr>
              <a:t>К  сожалению нашему вниманию не могут предстать памятники утраченного наследия  самобытной культуры и архитектуры г. Сенно. </a:t>
            </a:r>
            <a:br>
              <a:rPr lang="ru-RU" dirty="0" smtClean="0">
                <a:ln>
                  <a:solidFill>
                    <a:schemeClr val="bg1"/>
                  </a:solidFill>
                </a:ln>
                <a:solidFill>
                  <a:schemeClr val="bg1"/>
                </a:solidFill>
              </a:rPr>
            </a:br>
            <a:r>
              <a:rPr lang="ru-RU" dirty="0" smtClean="0">
                <a:ln>
                  <a:solidFill>
                    <a:schemeClr val="bg1"/>
                  </a:solidFill>
                </a:ln>
                <a:solidFill>
                  <a:schemeClr val="bg1"/>
                </a:solidFill>
              </a:rPr>
              <a:t>Одним из важных  памятников архитектуры был Костел Святой Троицы, построенный в 1772г., владельцами г. Сенно князьями </a:t>
            </a:r>
            <a:r>
              <a:rPr lang="ru-RU" dirty="0" err="1" smtClean="0">
                <a:ln>
                  <a:solidFill>
                    <a:schemeClr val="bg1"/>
                  </a:solidFill>
                </a:ln>
                <a:solidFill>
                  <a:schemeClr val="bg1"/>
                </a:solidFill>
              </a:rPr>
              <a:t>Тадеушем</a:t>
            </a:r>
            <a:r>
              <a:rPr lang="ru-RU" dirty="0" smtClean="0">
                <a:ln>
                  <a:solidFill>
                    <a:schemeClr val="bg1"/>
                  </a:solidFill>
                </a:ln>
                <a:solidFill>
                  <a:schemeClr val="bg1"/>
                </a:solidFill>
              </a:rPr>
              <a:t>  и  </a:t>
            </a:r>
            <a:r>
              <a:rPr lang="ru-RU" dirty="0" err="1" smtClean="0">
                <a:ln>
                  <a:solidFill>
                    <a:schemeClr val="bg1"/>
                  </a:solidFill>
                </a:ln>
                <a:solidFill>
                  <a:schemeClr val="bg1"/>
                </a:solidFill>
              </a:rPr>
              <a:t>Едвигай</a:t>
            </a:r>
            <a:r>
              <a:rPr lang="ru-RU" dirty="0" smtClean="0">
                <a:ln>
                  <a:solidFill>
                    <a:schemeClr val="bg1"/>
                  </a:solidFill>
                </a:ln>
                <a:solidFill>
                  <a:schemeClr val="bg1"/>
                </a:solidFill>
              </a:rPr>
              <a:t> Агинскими. </a:t>
            </a:r>
            <a:r>
              <a:rPr lang="ru-RU" dirty="0" err="1" smtClean="0">
                <a:ln>
                  <a:solidFill>
                    <a:schemeClr val="bg1"/>
                  </a:solidFill>
                </a:ln>
                <a:solidFill>
                  <a:schemeClr val="bg1"/>
                </a:solidFill>
              </a:rPr>
              <a:t>Сенненский</a:t>
            </a:r>
            <a:r>
              <a:rPr lang="ru-RU" dirty="0" smtClean="0">
                <a:ln>
                  <a:solidFill>
                    <a:schemeClr val="bg1"/>
                  </a:solidFill>
                </a:ln>
                <a:solidFill>
                  <a:schemeClr val="bg1"/>
                </a:solidFill>
              </a:rPr>
              <a:t>  костел  представлял собой большую редкость по красоте, это был один из лучших памятников искусства архитектурного стиля – барокко не только на Беларуси, но и во всей Европе. Храм – уникальный памятник истории и культуры окончательно был уничтожен 17 сентября 1962г.</a:t>
            </a:r>
            <a:endParaRPr lang="ru-RU" dirty="0">
              <a:ln>
                <a:solidFill>
                  <a:schemeClr val="bg1"/>
                </a:solidFill>
              </a:ln>
              <a:solidFill>
                <a:schemeClr val="bg1"/>
              </a:solidFill>
            </a:endParaRPr>
          </a:p>
        </p:txBody>
      </p:sp>
      <p:sp>
        <p:nvSpPr>
          <p:cNvPr id="4" name="TextBox 3"/>
          <p:cNvSpPr txBox="1"/>
          <p:nvPr/>
        </p:nvSpPr>
        <p:spPr>
          <a:xfrm>
            <a:off x="357158" y="5786454"/>
            <a:ext cx="2714644"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ru-RU" sz="2800" dirty="0" smtClean="0">
                <a:solidFill>
                  <a:schemeClr val="tx1"/>
                </a:solidFill>
              </a:rPr>
              <a:t>ул. Витебская</a:t>
            </a:r>
            <a:endParaRPr lang="ru-RU" sz="2800" dirty="0">
              <a:solidFill>
                <a:schemeClr val="tx1"/>
              </a:solidFill>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571472" y="6072206"/>
            <a:ext cx="2571768"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ru-RU" sz="2800" dirty="0" smtClean="0">
                <a:solidFill>
                  <a:schemeClr val="tx1"/>
                </a:solidFill>
              </a:rPr>
              <a:t>ул. Витебская</a:t>
            </a:r>
            <a:endParaRPr lang="ru-RU" sz="2800" dirty="0">
              <a:solidFill>
                <a:schemeClr val="tx1"/>
              </a:solidFill>
            </a:endParaRPr>
          </a:p>
        </p:txBody>
      </p:sp>
    </p:spTree>
  </p:cSld>
  <p:clrMapOvr>
    <a:masterClrMapping/>
  </p:clrMapOvr>
  <p:transition spd="slow">
    <p:check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285720" y="0"/>
            <a:ext cx="4389860" cy="32861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3"/>
          <p:cNvPicPr>
            <a:picLocks noChangeAspect="1" noChangeArrowheads="1"/>
          </p:cNvPicPr>
          <p:nvPr/>
        </p:nvPicPr>
        <p:blipFill>
          <a:blip r:embed="rId4" cstate="print"/>
          <a:srcRect/>
          <a:stretch>
            <a:fillRect/>
          </a:stretch>
        </p:blipFill>
        <p:spPr bwMode="auto">
          <a:xfrm>
            <a:off x="0" y="3286124"/>
            <a:ext cx="4429124" cy="33575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2"/>
          <p:cNvPicPr>
            <a:picLocks noChangeAspect="1" noChangeArrowheads="1"/>
          </p:cNvPicPr>
          <p:nvPr/>
        </p:nvPicPr>
        <p:blipFill>
          <a:blip r:embed="rId5" cstate="screen">
            <a:lum bright="6000"/>
            <a:extLst>
              <a:ext uri="{28A0092B-C50C-407E-A947-70E740481C1C}">
                <a14:useLocalDpi xmlns:a14="http://schemas.microsoft.com/office/drawing/2010/main"/>
              </a:ext>
            </a:extLst>
          </a:blip>
          <a:srcRect/>
          <a:stretch>
            <a:fillRect/>
          </a:stretch>
        </p:blipFill>
        <p:spPr bwMode="auto">
          <a:xfrm>
            <a:off x="4857752" y="142852"/>
            <a:ext cx="4020665" cy="642942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3500430" y="571480"/>
            <a:ext cx="3357586" cy="52322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ru-RU" sz="2800" b="1" dirty="0" smtClean="0">
                <a:solidFill>
                  <a:srgbClr val="C00000"/>
                </a:solidFill>
              </a:rPr>
              <a:t>ул. Карла Маркса</a:t>
            </a:r>
            <a:endParaRPr lang="ru-RU" sz="2800" b="1" dirty="0">
              <a:solidFill>
                <a:srgbClr val="C00000"/>
              </a:solidFill>
            </a:endParaRPr>
          </a:p>
        </p:txBody>
      </p:sp>
    </p:spTree>
  </p:cSld>
  <p:clrMapOvr>
    <a:masterClrMapping/>
  </p:clrMapOvr>
  <p:transition spd="slow">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pPr>
              <a:buNone/>
            </a:pPr>
            <a:endParaRPr lang="ru-RU" dirty="0" smtClean="0"/>
          </a:p>
          <a:p>
            <a:pPr>
              <a:buNone/>
            </a:pPr>
            <a:endParaRPr lang="ru-RU" dirty="0" smtClean="0"/>
          </a:p>
          <a:p>
            <a:endParaRPr lang="ru-RU" dirty="0"/>
          </a:p>
        </p:txBody>
      </p:sp>
      <p:sp>
        <p:nvSpPr>
          <p:cNvPr id="4" name="TextBox 3"/>
          <p:cNvSpPr txBox="1"/>
          <p:nvPr/>
        </p:nvSpPr>
        <p:spPr>
          <a:xfrm>
            <a:off x="1500166" y="6143644"/>
            <a:ext cx="3071834" cy="52322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ru-RU" sz="2800" dirty="0" smtClean="0">
                <a:solidFill>
                  <a:schemeClr val="tx1"/>
                </a:solidFill>
              </a:rPr>
              <a:t>ул. </a:t>
            </a:r>
            <a:r>
              <a:rPr lang="ru-RU" sz="2800" dirty="0" err="1" smtClean="0">
                <a:solidFill>
                  <a:schemeClr val="tx1"/>
                </a:solidFill>
              </a:rPr>
              <a:t>Кр</a:t>
            </a:r>
            <a:r>
              <a:rPr lang="ru-RU" sz="2800" dirty="0" smtClean="0">
                <a:solidFill>
                  <a:schemeClr val="tx1"/>
                </a:solidFill>
              </a:rPr>
              <a:t>. Октябрь</a:t>
            </a:r>
            <a:endParaRPr lang="ru-RU" sz="2800" dirty="0">
              <a:solidFill>
                <a:schemeClr val="tx1"/>
              </a:solidFill>
            </a:endParaRPr>
          </a:p>
        </p:txBody>
      </p:sp>
      <p:pic>
        <p:nvPicPr>
          <p:cNvPr id="5" name="Содержимое 3"/>
          <p:cNvPicPr>
            <a:picLocks/>
          </p:cNvPicPr>
          <p:nvPr/>
        </p:nvPicPr>
        <p:blipFill>
          <a:blip r:embed="rId2" cstate="print"/>
          <a:srcRect/>
          <a:stretch>
            <a:fillRect/>
          </a:stretch>
        </p:blipFill>
        <p:spPr bwMode="auto">
          <a:xfrm>
            <a:off x="0" y="0"/>
            <a:ext cx="3214678" cy="457200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p:cNvSpPr txBox="1"/>
          <p:nvPr/>
        </p:nvSpPr>
        <p:spPr>
          <a:xfrm>
            <a:off x="285720" y="4714885"/>
            <a:ext cx="2500330" cy="707886"/>
          </a:xfrm>
          <a:prstGeom prst="rect">
            <a:avLst/>
          </a:prstGeom>
          <a:noFill/>
        </p:spPr>
        <p:txBody>
          <a:bodyPr wrap="square" rtlCol="0">
            <a:spAutoFit/>
          </a:bodyPr>
          <a:lstStyle/>
          <a:p>
            <a:pPr algn="ctr"/>
            <a:r>
              <a:rPr lang="ru-RU" sz="2000" b="1" dirty="0" err="1" smtClean="0"/>
              <a:t>Бабак</a:t>
            </a:r>
            <a:r>
              <a:rPr lang="ru-RU" sz="2000" b="1" dirty="0" smtClean="0"/>
              <a:t> </a:t>
            </a:r>
          </a:p>
          <a:p>
            <a:pPr algn="ctr"/>
            <a:r>
              <a:rPr lang="ru-RU" sz="2000" b="1" dirty="0" smtClean="0"/>
              <a:t>Петр Лукьянович</a:t>
            </a:r>
            <a:endParaRPr lang="ru-RU" sz="2000" b="1" dirty="0"/>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71934" y="0"/>
            <a:ext cx="3711984" cy="4643446"/>
          </a:xfrm>
          <a:prstGeom prst="rect">
            <a:avLst/>
          </a:prstGeom>
          <a:noFill/>
          <a:ln w="9525">
            <a:noFill/>
            <a:miter lim="800000"/>
            <a:headEnd/>
            <a:tailEnd/>
          </a:ln>
        </p:spPr>
      </p:pic>
      <p:sp>
        <p:nvSpPr>
          <p:cNvPr id="8" name="Прямоугольник 7"/>
          <p:cNvSpPr/>
          <p:nvPr/>
        </p:nvSpPr>
        <p:spPr>
          <a:xfrm>
            <a:off x="4143372" y="4714884"/>
            <a:ext cx="4572000" cy="1200329"/>
          </a:xfrm>
          <a:prstGeom prst="rect">
            <a:avLst/>
          </a:prstGeom>
        </p:spPr>
        <p:txBody>
          <a:bodyPr>
            <a:spAutoFit/>
          </a:bodyPr>
          <a:lstStyle/>
          <a:p>
            <a:pPr algn="ctr"/>
            <a:r>
              <a:rPr lang="ru-RU" b="1" dirty="0" smtClean="0"/>
              <a:t>Еременко</a:t>
            </a:r>
          </a:p>
          <a:p>
            <a:pPr algn="ctr"/>
            <a:r>
              <a:rPr lang="ru-RU" b="1" dirty="0" smtClean="0"/>
              <a:t>  Алина  Филипповна</a:t>
            </a:r>
          </a:p>
          <a:p>
            <a:pPr algn="ctr"/>
            <a:r>
              <a:rPr lang="ru-RU" b="1" dirty="0" smtClean="0">
                <a:solidFill>
                  <a:srgbClr val="C00000"/>
                </a:solidFill>
              </a:rPr>
              <a:t>Заслуженный учитель Белорусской ССР </a:t>
            </a:r>
            <a:endParaRPr lang="ru-RU" b="1" dirty="0">
              <a:solidFill>
                <a:srgbClr val="C00000"/>
              </a:solidFill>
            </a:endParaRPr>
          </a:p>
        </p:txBody>
      </p:sp>
    </p:spTree>
  </p:cSld>
  <p:clrMapOvr>
    <a:masterClrMapping/>
  </p:clrMapOvr>
  <p:transition spd="slow">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a:xfrm>
            <a:off x="-107508" y="0"/>
            <a:ext cx="9251508" cy="6858000"/>
          </a:xfrm>
          <a:prstGeom prst="rect">
            <a:avLst/>
          </a:prstGeom>
        </p:spPr>
      </p:pic>
    </p:spTree>
  </p:cSld>
  <p:clrMapOvr>
    <a:masterClrMapping/>
  </p:clrMapOvr>
  <p:transition spd="slow">
    <p:wipe dir="d"/>
    <p:sndAc>
      <p:stSnd>
        <p:snd r:embed="rId2" name="на улице каштановй_ne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22"/>
          <p:cNvSpPr txBox="1">
            <a:spLocks/>
          </p:cNvSpPr>
          <p:nvPr/>
        </p:nvSpPr>
        <p:spPr>
          <a:xfrm>
            <a:off x="457200" y="27463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400" b="0" i="0" u="none" strike="noStrike" kern="1200" cap="none" spc="0" normalizeH="0" baseline="0" noProof="0" smtClean="0">
                <a:ln>
                  <a:solidFill>
                    <a:schemeClr val="bg1"/>
                  </a:solidFill>
                </a:ln>
                <a:solidFill>
                  <a:schemeClr val="bg1"/>
                </a:solidFill>
                <a:effectLst/>
                <a:uLnTx/>
                <a:uFillTx/>
                <a:latin typeface="+mj-lt"/>
                <a:ea typeface="+mj-ea"/>
                <a:cs typeface="+mj-cs"/>
              </a:rPr>
              <a:t>Оцените по достоинству красоту нашего края, его природу. </a:t>
            </a:r>
            <a:endParaRPr kumimoji="0" lang="ru-RU" sz="2400" b="0" i="0" u="none" strike="noStrike" kern="1200" cap="none" spc="0" normalizeH="0" baseline="0" noProof="0" dirty="0" smtClean="0">
              <a:ln>
                <a:solidFill>
                  <a:schemeClr val="bg1"/>
                </a:solidFill>
              </a:ln>
              <a:solidFill>
                <a:schemeClr val="bg1"/>
              </a:solidFill>
              <a:effectLst/>
              <a:uLnTx/>
              <a:uFillTx/>
              <a:latin typeface="+mj-lt"/>
              <a:ea typeface="+mj-ea"/>
              <a:cs typeface="+mj-cs"/>
            </a:endParaRPr>
          </a:p>
        </p:txBody>
      </p:sp>
      <p:pic>
        <p:nvPicPr>
          <p:cNvPr id="3" name="Picture 2" descr="F:\Сенно\Зима\IMG_237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7158" y="1000108"/>
            <a:ext cx="3143240" cy="2637338"/>
          </a:xfrm>
          <a:prstGeom prst="ellipse">
            <a:avLst/>
          </a:prstGeom>
          <a:ln>
            <a:noFill/>
          </a:ln>
          <a:effectLst>
            <a:softEdge rad="112500"/>
          </a:effectLst>
        </p:spPr>
      </p:pic>
      <p:pic>
        <p:nvPicPr>
          <p:cNvPr id="5" name="Picture 6" descr="F:\Сенно\Лето\IMG_024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57818" y="1000108"/>
            <a:ext cx="3333505" cy="25003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Содержимое 25" descr="IMG_0244.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7157" y="4071942"/>
            <a:ext cx="3281357" cy="2461018"/>
          </a:xfrm>
          <a:prstGeom prst="rect">
            <a:avLst/>
          </a:prstGeom>
          <a:ln>
            <a:noFill/>
          </a:ln>
          <a:effectLst>
            <a:outerShdw blurRad="292100" dist="139700" dir="2700000" algn="tl" rotWithShape="0">
              <a:srgbClr val="333333">
                <a:alpha val="65000"/>
              </a:srgbClr>
            </a:outerShdw>
          </a:effectLst>
        </p:spPr>
      </p:pic>
      <p:pic>
        <p:nvPicPr>
          <p:cNvPr id="7" name="Picture 2" descr="F:\Сенно\Лето\IMG_3046.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2000" y="3729286"/>
            <a:ext cx="4071966" cy="3128714"/>
          </a:xfrm>
          <a:prstGeom prst="ellipse">
            <a:avLst/>
          </a:prstGeom>
          <a:ln>
            <a:noFill/>
          </a:ln>
          <a:effectLst>
            <a:softEdge rad="112500"/>
          </a:effectLst>
        </p:spPr>
      </p:pic>
      <p:pic>
        <p:nvPicPr>
          <p:cNvPr id="4" name="Рисунок 3" descr="6.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2571736" y="2428868"/>
            <a:ext cx="3101494" cy="2239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wipe dir="d"/>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4"/>
          <p:cNvPicPr>
            <a:picLocks noChangeAspect="1" noChangeArrowheads="1"/>
          </p:cNvPicPr>
          <p:nvPr/>
        </p:nvPicPr>
        <p:blipFill>
          <a:blip r:embed="rId3" cstate="print"/>
          <a:srcRect/>
          <a:stretch>
            <a:fillRect/>
          </a:stretch>
        </p:blipFill>
        <p:spPr bwMode="auto">
          <a:xfrm>
            <a:off x="214282" y="214290"/>
            <a:ext cx="8726692" cy="6215106"/>
          </a:xfrm>
          <a:prstGeom prst="rect">
            <a:avLst/>
          </a:prstGeom>
          <a:noFill/>
          <a:ln w="9525">
            <a:noFill/>
            <a:miter lim="800000"/>
            <a:headEnd/>
            <a:tailEnd/>
          </a:ln>
        </p:spPr>
      </p:pic>
    </p:spTree>
  </p:cSld>
  <p:clrMapOvr>
    <a:masterClrMapping/>
  </p:clrMapOvr>
  <p:transition spd="slow">
    <p:wheel spokes="3"/>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r>
              <a:rPr lang="ru-RU" smtClean="0"/>
              <a:t>Площадь новая</a:t>
            </a:r>
            <a:endParaRPr lang="ru-RU" dirty="0"/>
          </a:p>
        </p:txBody>
      </p:sp>
      <p:pic>
        <p:nvPicPr>
          <p:cNvPr id="4" name="Рисунок 3" descr="D:\Наши документы\Дефектолог\Фото  Баранок А.С.   Леопольдовне\CIMG1840.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14338"/>
            <a:ext cx="9143999" cy="7072338"/>
          </a:xfrm>
          <a:prstGeom prst="rect">
            <a:avLst/>
          </a:prstGeom>
          <a:noFill/>
          <a:ln w="9525">
            <a:noFill/>
            <a:miter lim="800000"/>
            <a:headEnd/>
            <a:tailEnd/>
          </a:ln>
        </p:spPr>
      </p:pic>
    </p:spTree>
  </p:cSld>
  <p:clrMapOvr>
    <a:masterClrMapping/>
  </p:clrMapOvr>
  <p:transition spd="slow">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pic>
        <p:nvPicPr>
          <p:cNvPr id="4" name="Рисунок 3"/>
          <p:cNvPicPr/>
          <p:nvPr/>
        </p:nvPicPr>
        <p:blipFill>
          <a:blip r:embed="rId2" cstate="print"/>
          <a:srcRect/>
          <a:stretch>
            <a:fillRect/>
          </a:stretch>
        </p:blipFill>
        <p:spPr bwMode="auto">
          <a:xfrm>
            <a:off x="714348" y="0"/>
            <a:ext cx="8429652" cy="6286520"/>
          </a:xfrm>
          <a:prstGeom prst="rect">
            <a:avLst/>
          </a:prstGeom>
          <a:noFill/>
          <a:ln w="9525">
            <a:noFill/>
            <a:miter lim="800000"/>
            <a:headEnd/>
            <a:tailEnd/>
          </a:ln>
        </p:spPr>
      </p:pic>
      <p:pic>
        <p:nvPicPr>
          <p:cNvPr id="5" name="Рисунок 4"/>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48" y="0"/>
            <a:ext cx="2786049" cy="1857388"/>
          </a:xfrm>
          <a:prstGeom prst="rect">
            <a:avLst/>
          </a:prstGeom>
          <a:noFill/>
          <a:ln w="9525">
            <a:noFill/>
            <a:miter lim="800000"/>
            <a:headEnd/>
            <a:tailEnd/>
          </a:ln>
          <a:effectLst>
            <a:softEdge rad="317500"/>
          </a:effectLst>
        </p:spPr>
      </p:pic>
    </p:spTree>
  </p:cSld>
  <p:clrMapOvr>
    <a:masterClrMapping/>
  </p:clrMapOvr>
  <p:transition spd="slow">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10800000" scaled="1"/>
          <a:tileRect/>
        </a:gradFill>
        <a:effectLst/>
      </p:bgPr>
    </p:bg>
    <p:spTree>
      <p:nvGrpSpPr>
        <p:cNvPr id="1" name=""/>
        <p:cNvGrpSpPr/>
        <p:nvPr/>
      </p:nvGrpSpPr>
      <p:grpSpPr>
        <a:xfrm>
          <a:off x="0" y="0"/>
          <a:ext cx="0" cy="0"/>
          <a:chOff x="0" y="0"/>
          <a:chExt cx="0" cy="0"/>
        </a:xfrm>
      </p:grpSpPr>
      <p:pic>
        <p:nvPicPr>
          <p:cNvPr id="2" name="Рисунок 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3786182" cy="2500306"/>
          </a:xfrm>
          <a:prstGeom prst="rect">
            <a:avLst/>
          </a:prstGeom>
          <a:noFill/>
          <a:ln w="9525">
            <a:noFill/>
            <a:miter lim="800000"/>
            <a:headEnd/>
            <a:tailEnd/>
          </a:ln>
        </p:spPr>
      </p:pic>
      <p:sp>
        <p:nvSpPr>
          <p:cNvPr id="3" name="TextBox 2"/>
          <p:cNvSpPr txBox="1"/>
          <p:nvPr/>
        </p:nvSpPr>
        <p:spPr>
          <a:xfrm>
            <a:off x="285720" y="2500306"/>
            <a:ext cx="3571900"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ru-RU" sz="2400" dirty="0" smtClean="0"/>
              <a:t>Памятник </a:t>
            </a:r>
            <a:r>
              <a:rPr lang="ru-RU" sz="2400" dirty="0" err="1" smtClean="0"/>
              <a:t>А.К.Горовцу</a:t>
            </a:r>
            <a:r>
              <a:rPr lang="ru-RU" sz="2400" dirty="0" smtClean="0"/>
              <a:t>. </a:t>
            </a:r>
            <a:endParaRPr lang="ru-RU" sz="2400" dirty="0"/>
          </a:p>
        </p:txBody>
      </p:sp>
      <p:pic>
        <p:nvPicPr>
          <p:cNvPr id="4" name="Рисунок 3"/>
          <p:cNvPicPr/>
          <p:nvPr/>
        </p:nvPicPr>
        <p:blipFill>
          <a:blip r:embed="rId3" cstate="print"/>
          <a:srcRect/>
          <a:stretch>
            <a:fillRect/>
          </a:stretch>
        </p:blipFill>
        <p:spPr bwMode="auto">
          <a:xfrm rot="5400000">
            <a:off x="4964909" y="607199"/>
            <a:ext cx="3929090" cy="3143272"/>
          </a:xfrm>
          <a:prstGeom prst="rect">
            <a:avLst/>
          </a:prstGeom>
          <a:noFill/>
          <a:ln w="9525">
            <a:noFill/>
            <a:miter lim="800000"/>
            <a:headEnd/>
            <a:tailEnd/>
          </a:ln>
        </p:spPr>
      </p:pic>
      <p:pic>
        <p:nvPicPr>
          <p:cNvPr id="5" name="Рисунок 4"/>
          <p:cNvPicPr/>
          <p:nvPr/>
        </p:nvPicPr>
        <p:blipFill>
          <a:blip r:embed="rId4" cstate="print"/>
          <a:srcRect/>
          <a:stretch>
            <a:fillRect/>
          </a:stretch>
        </p:blipFill>
        <p:spPr bwMode="auto">
          <a:xfrm rot="16200000">
            <a:off x="2035951" y="3536157"/>
            <a:ext cx="3500462" cy="2714644"/>
          </a:xfrm>
          <a:prstGeom prst="rect">
            <a:avLst/>
          </a:prstGeom>
          <a:noFill/>
          <a:ln w="9525">
            <a:noFill/>
            <a:miter lim="800000"/>
            <a:headEnd/>
            <a:tailEnd/>
          </a:ln>
        </p:spPr>
      </p:pic>
      <p:sp>
        <p:nvSpPr>
          <p:cNvPr id="8" name="TextBox 7"/>
          <p:cNvSpPr txBox="1"/>
          <p:nvPr/>
        </p:nvSpPr>
        <p:spPr>
          <a:xfrm>
            <a:off x="0" y="5929330"/>
            <a:ext cx="2285984"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2400" dirty="0" smtClean="0"/>
              <a:t>С.А.Коваленко</a:t>
            </a:r>
            <a:endParaRPr lang="ru-RU" sz="2400" dirty="0"/>
          </a:p>
        </p:txBody>
      </p:sp>
      <p:sp>
        <p:nvSpPr>
          <p:cNvPr id="9" name="TextBox 8"/>
          <p:cNvSpPr txBox="1"/>
          <p:nvPr/>
        </p:nvSpPr>
        <p:spPr>
          <a:xfrm>
            <a:off x="5929322" y="4357694"/>
            <a:ext cx="2286016"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ru-RU" sz="2400" dirty="0" err="1" smtClean="0"/>
              <a:t>А.Ф.Пятакович</a:t>
            </a:r>
            <a:endParaRPr lang="ru-RU" sz="2400" dirty="0"/>
          </a:p>
        </p:txBody>
      </p:sp>
    </p:spTree>
  </p:cSld>
  <p:clrMapOvr>
    <a:masterClrMapping/>
  </p:clrMapOvr>
  <p:transition spd="slow">
    <p:strips dir="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хема 4"/>
          <p:cNvGraphicFramePr/>
          <p:nvPr/>
        </p:nvGraphicFramePr>
        <p:xfrm>
          <a:off x="457200" y="214290"/>
          <a:ext cx="8229600" cy="9286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Grp="1" noChangeAspect="1" noChangeArrowheads="1"/>
          </p:cNvPicPr>
          <p:nvPr>
            <p:ph idx="1"/>
          </p:nvPr>
        </p:nvPicPr>
        <p:blipFill>
          <a:blip r:embed="rId7" cstate="print"/>
          <a:srcRect/>
          <a:stretch>
            <a:fillRect/>
          </a:stretch>
        </p:blipFill>
        <p:spPr>
          <a:xfrm>
            <a:off x="0" y="857232"/>
            <a:ext cx="9143999" cy="600076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advClick="0" advTm="7000">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8"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amond(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Рисунок 1" descr="G:\CIMG1580.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43208" y="0"/>
            <a:ext cx="6000792" cy="6858000"/>
          </a:xfrm>
          <a:prstGeom prst="rect">
            <a:avLst/>
          </a:prstGeom>
          <a:noFill/>
          <a:ln w="9525">
            <a:noFill/>
            <a:miter lim="800000"/>
            <a:headEnd/>
            <a:tailEnd/>
          </a:ln>
        </p:spPr>
      </p:pic>
      <p:sp>
        <p:nvSpPr>
          <p:cNvPr id="3" name="TextBox 2"/>
          <p:cNvSpPr txBox="1"/>
          <p:nvPr/>
        </p:nvSpPr>
        <p:spPr>
          <a:xfrm>
            <a:off x="0" y="4286256"/>
            <a:ext cx="3214678" cy="1200329"/>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ru-RU" sz="2400" b="1" dirty="0" smtClean="0">
                <a:solidFill>
                  <a:srgbClr val="FF0000"/>
                </a:solidFill>
              </a:rPr>
              <a:t>ул. им.Светличного, </a:t>
            </a:r>
            <a:r>
              <a:rPr lang="ru-RU" sz="2400" b="1" dirty="0" err="1" smtClean="0">
                <a:solidFill>
                  <a:srgbClr val="FF0000"/>
                </a:solidFill>
              </a:rPr>
              <a:t>Назаренко</a:t>
            </a:r>
            <a:r>
              <a:rPr lang="ru-RU" sz="2400" b="1" dirty="0" smtClean="0">
                <a:solidFill>
                  <a:srgbClr val="FF0000"/>
                </a:solidFill>
              </a:rPr>
              <a:t>, Бородулина</a:t>
            </a:r>
            <a:endParaRPr lang="ru-RU" sz="2400" b="1" dirty="0">
              <a:solidFill>
                <a:srgbClr val="FF0000"/>
              </a:solidFill>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10800000" scaled="0"/>
        </a:gradFill>
        <a:effectLst/>
      </p:bgPr>
    </p:bg>
    <p:spTree>
      <p:nvGrpSpPr>
        <p:cNvPr id="1" name=""/>
        <p:cNvGrpSpPr/>
        <p:nvPr/>
      </p:nvGrpSpPr>
      <p:grpSpPr>
        <a:xfrm>
          <a:off x="0" y="0"/>
          <a:ext cx="0" cy="0"/>
          <a:chOff x="0" y="0"/>
          <a:chExt cx="0" cy="0"/>
        </a:xfrm>
      </p:grpSpPr>
      <p:sp>
        <p:nvSpPr>
          <p:cNvPr id="2" name="TextBox 1"/>
          <p:cNvSpPr txBox="1"/>
          <p:nvPr/>
        </p:nvSpPr>
        <p:spPr>
          <a:xfrm>
            <a:off x="0" y="5715016"/>
            <a:ext cx="3286116" cy="523220"/>
          </a:xfrm>
          <a:prstGeom prst="rect">
            <a:avLst/>
          </a:prstGeom>
          <a:noFill/>
        </p:spPr>
        <p:txBody>
          <a:bodyPr wrap="square" rtlCol="0">
            <a:spAutoFit/>
          </a:bodyPr>
          <a:lstStyle/>
          <a:p>
            <a:pPr algn="ctr"/>
            <a:r>
              <a:rPr lang="ru-RU" sz="2800" dirty="0" smtClean="0"/>
              <a:t>ул. им. </a:t>
            </a:r>
            <a:r>
              <a:rPr lang="ru-RU" sz="2800" dirty="0" err="1" smtClean="0"/>
              <a:t>Заслонова</a:t>
            </a:r>
            <a:endParaRPr lang="ru-RU" sz="2800" dirty="0"/>
          </a:p>
        </p:txBody>
      </p:sp>
      <p:pic>
        <p:nvPicPr>
          <p:cNvPr id="3" name="Рисунок 2"/>
          <p:cNvPicPr/>
          <p:nvPr/>
        </p:nvPicPr>
        <p:blipFill>
          <a:blip r:embed="rId2" cstate="print"/>
          <a:srcRect/>
          <a:stretch>
            <a:fillRect/>
          </a:stretch>
        </p:blipFill>
        <p:spPr bwMode="auto">
          <a:xfrm>
            <a:off x="3071802" y="0"/>
            <a:ext cx="2857500" cy="4105275"/>
          </a:xfrm>
          <a:prstGeom prst="rect">
            <a:avLst/>
          </a:prstGeom>
          <a:noFill/>
          <a:ln w="9525">
            <a:noFill/>
            <a:miter lim="800000"/>
            <a:headEnd/>
            <a:tailEnd/>
          </a:ln>
        </p:spPr>
      </p:pic>
      <p:pic>
        <p:nvPicPr>
          <p:cNvPr id="4" name="Рисунок 3"/>
          <p:cNvPicPr/>
          <p:nvPr/>
        </p:nvPicPr>
        <p:blipFill>
          <a:blip r:embed="rId3" cstate="print"/>
          <a:srcRect/>
          <a:stretch>
            <a:fillRect/>
          </a:stretch>
        </p:blipFill>
        <p:spPr bwMode="auto">
          <a:xfrm>
            <a:off x="5929322" y="1142984"/>
            <a:ext cx="3214678" cy="4071966"/>
          </a:xfrm>
          <a:prstGeom prst="rect">
            <a:avLst/>
          </a:prstGeom>
          <a:noFill/>
          <a:ln w="9525">
            <a:noFill/>
            <a:miter lim="800000"/>
            <a:headEnd/>
            <a:tailEnd/>
          </a:ln>
        </p:spPr>
      </p:pic>
      <p:sp>
        <p:nvSpPr>
          <p:cNvPr id="5" name="TextBox 4"/>
          <p:cNvSpPr txBox="1"/>
          <p:nvPr/>
        </p:nvSpPr>
        <p:spPr>
          <a:xfrm>
            <a:off x="5857852" y="5357826"/>
            <a:ext cx="3286148"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ru-RU" sz="2800" dirty="0" smtClean="0">
                <a:solidFill>
                  <a:srgbClr val="C00000"/>
                </a:solidFill>
              </a:rPr>
              <a:t>ул. им .</a:t>
            </a:r>
            <a:r>
              <a:rPr lang="ru-RU" sz="2800" dirty="0" err="1" smtClean="0">
                <a:solidFill>
                  <a:srgbClr val="C00000"/>
                </a:solidFill>
              </a:rPr>
              <a:t>Машерова</a:t>
            </a:r>
            <a:endParaRPr lang="ru-RU" sz="2800" dirty="0">
              <a:solidFill>
                <a:srgbClr val="C00000"/>
              </a:solidFill>
            </a:endParaRPr>
          </a:p>
        </p:txBody>
      </p:sp>
      <p:sp>
        <p:nvSpPr>
          <p:cNvPr id="6" name="TextBox 5"/>
          <p:cNvSpPr txBox="1"/>
          <p:nvPr/>
        </p:nvSpPr>
        <p:spPr>
          <a:xfrm>
            <a:off x="5500694" y="6072206"/>
            <a:ext cx="3429024"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ru-RU" sz="2800" dirty="0" smtClean="0">
                <a:solidFill>
                  <a:srgbClr val="FF0000"/>
                </a:solidFill>
              </a:rPr>
              <a:t>ул. им .А. Жаврука</a:t>
            </a:r>
            <a:endParaRPr lang="ru-RU" sz="2800" dirty="0">
              <a:solidFill>
                <a:srgbClr val="FF0000"/>
              </a:solidFill>
            </a:endParaRPr>
          </a:p>
        </p:txBody>
      </p:sp>
      <p:pic>
        <p:nvPicPr>
          <p:cNvPr id="7" name="Рисунок 6" descr="D:\Наши документы\Дефектолог\Фото  Баранок А.С.   Леопольдовне\CIMG1837.JPG"/>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1893100" y="1893101"/>
            <a:ext cx="6858001" cy="3071802"/>
          </a:xfrm>
          <a:prstGeom prst="rect">
            <a:avLst/>
          </a:prstGeom>
          <a:noFill/>
          <a:ln w="9525">
            <a:noFill/>
            <a:miter lim="800000"/>
            <a:headEnd/>
            <a:tailEnd/>
          </a:ln>
        </p:spPr>
      </p:pic>
    </p:spTree>
  </p:cSld>
  <p:clrMapOvr>
    <a:masterClrMapping/>
  </p:clrMapOvr>
  <p:transition spd="slow">
    <p:wheel spokes="8"/>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4071934" y="214290"/>
            <a:ext cx="5072066" cy="6643710"/>
          </a:xfrm>
          <a:prstGeom prst="rect">
            <a:avLst/>
          </a:prstGeom>
          <a:noFill/>
        </p:spPr>
      </p:pic>
      <p:sp>
        <p:nvSpPr>
          <p:cNvPr id="4" name="Скругленный прямоугольник 3"/>
          <p:cNvSpPr/>
          <p:nvPr/>
        </p:nvSpPr>
        <p:spPr>
          <a:xfrm>
            <a:off x="857224" y="357166"/>
            <a:ext cx="2857520" cy="58579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Rectangle 2"/>
          <p:cNvSpPr>
            <a:spLocks noChangeArrowheads="1"/>
          </p:cNvSpPr>
          <p:nvPr/>
        </p:nvSpPr>
        <p:spPr bwMode="auto">
          <a:xfrm>
            <a:off x="928662" y="0"/>
            <a:ext cx="2786082"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539750" algn="l" defTabSz="914400" rtl="0" eaLnBrk="1" fontAlgn="base" latinLnBrk="0" hangingPunct="1">
              <a:lnSpc>
                <a:spcPct val="100000"/>
              </a:lnSpc>
              <a:spcBef>
                <a:spcPct val="0"/>
              </a:spcBef>
              <a:spcAft>
                <a:spcPct val="0"/>
              </a:spcAft>
              <a:buClrTx/>
              <a:buSzTx/>
              <a:buFontTx/>
              <a:buNone/>
              <a:tabLst>
                <a:tab pos="-1350963" algn="l"/>
              </a:tabLst>
            </a:pPr>
            <a:endParaRPr kumimoji="0" lang="ru-RU" sz="1300"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539750" algn="l" defTabSz="914400" rtl="0" eaLnBrk="1" fontAlgn="base" latinLnBrk="0" hangingPunct="1">
              <a:lnSpc>
                <a:spcPct val="100000"/>
              </a:lnSpc>
              <a:spcBef>
                <a:spcPct val="0"/>
              </a:spcBef>
              <a:spcAft>
                <a:spcPct val="0"/>
              </a:spcAft>
              <a:buClrTx/>
              <a:buSzTx/>
              <a:buFontTx/>
              <a:buNone/>
              <a:tabLst>
                <a:tab pos="-1350963" algn="l"/>
              </a:tabLst>
            </a:pPr>
            <a:endParaRPr lang="ru-RU" sz="1300" dirty="0" smtClean="0">
              <a:latin typeface="Arial" pitchFamily="34" charset="0"/>
              <a:ea typeface="Times New Roman" pitchFamily="18" charset="0"/>
            </a:endParaRPr>
          </a:p>
          <a:p>
            <a:pPr marL="0" marR="0" lvl="0" indent="539750" algn="dist" defTabSz="914400" rtl="0" eaLnBrk="1" fontAlgn="base" latinLnBrk="0" hangingPunct="1">
              <a:lnSpc>
                <a:spcPct val="100000"/>
              </a:lnSpc>
              <a:spcBef>
                <a:spcPct val="0"/>
              </a:spcBef>
              <a:spcAft>
                <a:spcPct val="0"/>
              </a:spcAft>
              <a:buClrTx/>
              <a:buSzTx/>
              <a:buFontTx/>
              <a:buNone/>
              <a:tabLst>
                <a:tab pos="-1350963" algn="l"/>
              </a:tabLst>
            </a:pPr>
            <a:r>
              <a:rPr lang="ru-RU" sz="1400" b="1" dirty="0" smtClean="0">
                <a:ln w="6350">
                  <a:solidFill>
                    <a:schemeClr val="bg1"/>
                  </a:solidFill>
                </a:ln>
                <a:solidFill>
                  <a:schemeClr val="bg1"/>
                </a:solidFill>
                <a:latin typeface="+mj-lt"/>
                <a:ea typeface="+mj-ea"/>
                <a:cs typeface="+mj-cs"/>
              </a:rPr>
              <a:t>Недалеко от солдатской горки в сторону деревни </a:t>
            </a:r>
            <a:r>
              <a:rPr lang="ru-RU" sz="1400" dirty="0" err="1" smtClean="0">
                <a:ln w="6350">
                  <a:solidFill>
                    <a:schemeClr val="bg1"/>
                  </a:solidFill>
                </a:ln>
                <a:solidFill>
                  <a:schemeClr val="bg1"/>
                </a:solidFill>
                <a:latin typeface="+mj-lt"/>
                <a:ea typeface="+mj-ea"/>
                <a:cs typeface="+mj-cs"/>
              </a:rPr>
              <a:t>Козловка</a:t>
            </a:r>
            <a:r>
              <a:rPr lang="ru-RU" sz="1400" b="1" dirty="0" smtClean="0">
                <a:ln w="6350">
                  <a:solidFill>
                    <a:schemeClr val="bg1"/>
                  </a:solidFill>
                </a:ln>
                <a:solidFill>
                  <a:schemeClr val="bg1"/>
                </a:solidFill>
                <a:latin typeface="+mj-lt"/>
                <a:ea typeface="+mj-ea"/>
                <a:cs typeface="+mj-cs"/>
              </a:rPr>
              <a:t> находится памятник </a:t>
            </a:r>
            <a:r>
              <a:rPr lang="ru-RU" sz="1600" b="1" u="sng" dirty="0" smtClean="0">
                <a:ln w="6350">
                  <a:solidFill>
                    <a:schemeClr val="bg1"/>
                  </a:solidFill>
                </a:ln>
                <a:solidFill>
                  <a:schemeClr val="bg1"/>
                </a:solidFill>
                <a:latin typeface="+mj-lt"/>
                <a:ea typeface="+mj-ea"/>
                <a:cs typeface="+mj-cs"/>
              </a:rPr>
              <a:t>«Место расстрела еврейского населения города Сенно 31.12.1941г.». </a:t>
            </a:r>
            <a:r>
              <a:rPr lang="ru-RU" sz="1600" b="1" dirty="0" smtClean="0">
                <a:ln w="6350">
                  <a:solidFill>
                    <a:schemeClr val="bg1"/>
                  </a:solidFill>
                </a:ln>
                <a:solidFill>
                  <a:schemeClr val="bg1"/>
                </a:solidFill>
                <a:latin typeface="+mj-lt"/>
                <a:ea typeface="+mj-ea"/>
                <a:cs typeface="+mj-cs"/>
              </a:rPr>
              <a:t>  </a:t>
            </a:r>
            <a:r>
              <a:rPr lang="ru-RU" sz="1400" b="1" dirty="0" smtClean="0">
                <a:ln w="6350">
                  <a:solidFill>
                    <a:schemeClr val="bg1"/>
                  </a:solidFill>
                </a:ln>
                <a:solidFill>
                  <a:schemeClr val="bg1"/>
                </a:solidFill>
                <a:latin typeface="+mj-lt"/>
                <a:ea typeface="+mj-ea"/>
                <a:cs typeface="+mj-cs"/>
              </a:rPr>
              <a:t>29 декабря в город прибыли отряды СС и совместно с полицией окружили ул. </a:t>
            </a:r>
            <a:r>
              <a:rPr lang="ru-RU" sz="1400" b="1" dirty="0" err="1" smtClean="0">
                <a:ln w="6350">
                  <a:solidFill>
                    <a:schemeClr val="bg1"/>
                  </a:solidFill>
                </a:ln>
                <a:solidFill>
                  <a:schemeClr val="bg1"/>
                </a:solidFill>
                <a:latin typeface="+mj-lt"/>
                <a:ea typeface="+mj-ea"/>
                <a:cs typeface="+mj-cs"/>
              </a:rPr>
              <a:t>Голынка</a:t>
            </a:r>
            <a:r>
              <a:rPr lang="ru-RU" sz="1400" b="1" dirty="0" smtClean="0">
                <a:ln w="6350">
                  <a:solidFill>
                    <a:schemeClr val="bg1"/>
                  </a:solidFill>
                </a:ln>
                <a:solidFill>
                  <a:schemeClr val="bg1"/>
                </a:solidFill>
                <a:latin typeface="+mj-lt"/>
                <a:ea typeface="+mj-ea"/>
                <a:cs typeface="+mj-cs"/>
              </a:rPr>
              <a:t>,  где находилось еврейское население.  Всех выгнали на улицу и группами по 40 человек направляли в сторону д. </a:t>
            </a:r>
            <a:r>
              <a:rPr lang="ru-RU" sz="1400" b="1" dirty="0" err="1" smtClean="0">
                <a:ln w="6350">
                  <a:solidFill>
                    <a:schemeClr val="bg1"/>
                  </a:solidFill>
                </a:ln>
                <a:solidFill>
                  <a:schemeClr val="bg1"/>
                </a:solidFill>
                <a:latin typeface="+mj-lt"/>
                <a:ea typeface="+mj-ea"/>
                <a:cs typeface="+mj-cs"/>
              </a:rPr>
              <a:t>Козловка</a:t>
            </a:r>
            <a:r>
              <a:rPr lang="ru-RU" sz="1400" b="1" dirty="0" smtClean="0">
                <a:ln w="6350">
                  <a:solidFill>
                    <a:schemeClr val="bg1"/>
                  </a:solidFill>
                </a:ln>
                <a:solidFill>
                  <a:schemeClr val="bg1"/>
                </a:solidFill>
                <a:latin typeface="+mj-lt"/>
                <a:ea typeface="+mj-ea"/>
                <a:cs typeface="+mj-cs"/>
              </a:rPr>
              <a:t>,  где заранее были подготовлены ямы, приказывали раздеться и </a:t>
            </a:r>
            <a:r>
              <a:rPr lang="ru-RU" sz="1400" b="1" dirty="0" err="1" smtClean="0">
                <a:ln w="6350">
                  <a:solidFill>
                    <a:schemeClr val="bg1"/>
                  </a:solidFill>
                </a:ln>
                <a:solidFill>
                  <a:schemeClr val="bg1"/>
                </a:solidFill>
                <a:latin typeface="+mj-lt"/>
                <a:ea typeface="+mj-ea"/>
                <a:cs typeface="+mj-cs"/>
              </a:rPr>
              <a:t>ложили</a:t>
            </a:r>
            <a:r>
              <a:rPr lang="ru-RU" sz="1400" b="1" dirty="0" smtClean="0">
                <a:ln w="6350">
                  <a:solidFill>
                    <a:schemeClr val="bg1"/>
                  </a:solidFill>
                </a:ln>
                <a:solidFill>
                  <a:schemeClr val="bg1"/>
                </a:solidFill>
                <a:latin typeface="+mj-lt"/>
                <a:ea typeface="+mj-ea"/>
                <a:cs typeface="+mj-cs"/>
              </a:rPr>
              <a:t> в ямы.  Потом стреляли. Таким образом было расстреляно 965 человек.</a:t>
            </a:r>
          </a:p>
          <a:p>
            <a:pPr marL="0" marR="0" lvl="0" indent="539750" algn="l" defTabSz="914400" rtl="0" eaLnBrk="0" fontAlgn="base" latinLnBrk="0" hangingPunct="0">
              <a:lnSpc>
                <a:spcPct val="100000"/>
              </a:lnSpc>
              <a:spcBef>
                <a:spcPct val="0"/>
              </a:spcBef>
              <a:spcAft>
                <a:spcPct val="0"/>
              </a:spcAft>
              <a:buClrTx/>
              <a:buSzTx/>
              <a:buFontTx/>
              <a:buNone/>
              <a:tabLst>
                <a:tab pos="-1350963" algn="l"/>
              </a:tabLst>
            </a:pPr>
            <a:endParaRPr lang="ru-RU" sz="1600" b="1" dirty="0" smtClean="0">
              <a:ln w="6350">
                <a:noFill/>
              </a:ln>
              <a:solidFill>
                <a:schemeClr val="accent4">
                  <a:lumMod val="75000"/>
                </a:schemeClr>
              </a:solidFill>
              <a:effectLst>
                <a:outerShdw blurRad="114300" dist="101600" dir="2700000" algn="tl" rotWithShape="0">
                  <a:srgbClr val="000000">
                    <a:alpha val="40000"/>
                  </a:srgbClr>
                </a:outerShdw>
              </a:effectLst>
              <a:latin typeface="+mj-lt"/>
              <a:ea typeface="+mj-ea"/>
              <a:cs typeface="+mj-cs"/>
            </a:endParaRPr>
          </a:p>
        </p:txBody>
      </p:sp>
      <p:sp>
        <p:nvSpPr>
          <p:cNvPr id="6" name="TextBox 5"/>
          <p:cNvSpPr txBox="1"/>
          <p:nvPr/>
        </p:nvSpPr>
        <p:spPr>
          <a:xfrm>
            <a:off x="214282" y="5643578"/>
            <a:ext cx="2714644" cy="954107"/>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ru-RU" sz="2800" dirty="0" smtClean="0"/>
              <a:t>Микрорайон</a:t>
            </a:r>
          </a:p>
          <a:p>
            <a:pPr algn="ctr"/>
            <a:r>
              <a:rPr lang="ru-RU" sz="2800" dirty="0" err="1" smtClean="0"/>
              <a:t>Голынка</a:t>
            </a:r>
            <a:endParaRPr lang="ru-RU" sz="2800" dirty="0"/>
          </a:p>
        </p:txBody>
      </p:sp>
    </p:spTree>
  </p:cSld>
  <p:clrMapOvr>
    <a:masterClrMapping/>
  </p:clrMapOvr>
  <p:transition spd="slow">
    <p:diamon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lum bright="24000" contrast="18000"/>
          </a:blip>
          <a:srcRect/>
          <a:stretch>
            <a:fillRect/>
          </a:stretch>
        </p:blipFill>
        <p:spPr bwMode="auto">
          <a:xfrm>
            <a:off x="928662" y="2240874"/>
            <a:ext cx="7594168" cy="4596471"/>
          </a:xfrm>
          <a:prstGeom prst="rect">
            <a:avLst/>
          </a:prstGeom>
          <a:noFill/>
        </p:spPr>
      </p:pic>
      <p:sp>
        <p:nvSpPr>
          <p:cNvPr id="6" name="Скругленный прямоугольник 5"/>
          <p:cNvSpPr/>
          <p:nvPr/>
        </p:nvSpPr>
        <p:spPr>
          <a:xfrm>
            <a:off x="500034" y="214290"/>
            <a:ext cx="8215370" cy="20002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Rectangle 2"/>
          <p:cNvSpPr>
            <a:spLocks noChangeArrowheads="1"/>
          </p:cNvSpPr>
          <p:nvPr/>
        </p:nvSpPr>
        <p:spPr bwMode="auto">
          <a:xfrm>
            <a:off x="785786" y="214291"/>
            <a:ext cx="7786742" cy="15542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539750" algn="l" defTabSz="914400" rtl="0" eaLnBrk="1" fontAlgn="base" latinLnBrk="0" hangingPunct="1">
              <a:lnSpc>
                <a:spcPct val="100000"/>
              </a:lnSpc>
              <a:spcBef>
                <a:spcPct val="0"/>
              </a:spcBef>
              <a:spcAft>
                <a:spcPct val="0"/>
              </a:spcAft>
              <a:buClrTx/>
              <a:buSzTx/>
              <a:buFontTx/>
              <a:buNone/>
              <a:tabLst>
                <a:tab pos="457200" algn="l"/>
              </a:tabLst>
            </a:pPr>
            <a:endParaRPr kumimoji="0" lang="ru-RU" sz="1300"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539750" algn="just" defTabSz="914400" rtl="0" eaLnBrk="1" fontAlgn="base" latinLnBrk="0" hangingPunct="1">
              <a:lnSpc>
                <a:spcPct val="100000"/>
              </a:lnSpc>
              <a:spcBef>
                <a:spcPct val="0"/>
              </a:spcBef>
              <a:spcAft>
                <a:spcPct val="0"/>
              </a:spcAft>
              <a:buClrTx/>
              <a:buSzTx/>
              <a:buFontTx/>
              <a:buNone/>
              <a:tabLst>
                <a:tab pos="457200" algn="l"/>
              </a:tabLst>
            </a:pPr>
            <a:r>
              <a:rPr lang="ru-RU" sz="1600" b="1" dirty="0" smtClean="0">
                <a:ln w="6350">
                  <a:solidFill>
                    <a:schemeClr val="bg1"/>
                  </a:solidFill>
                </a:ln>
                <a:solidFill>
                  <a:schemeClr val="bg1"/>
                </a:solidFill>
                <a:effectLst>
                  <a:outerShdw blurRad="114300" dist="101600" dir="2700000" algn="tl" rotWithShape="0">
                    <a:srgbClr val="000000">
                      <a:alpha val="40000"/>
                    </a:srgbClr>
                  </a:outerShdw>
                </a:effectLst>
                <a:latin typeface="+mj-lt"/>
                <a:ea typeface="+mj-ea"/>
                <a:cs typeface="+mj-cs"/>
              </a:rPr>
              <a:t>Панораму нашего города лучше наблюдать с </a:t>
            </a:r>
            <a:r>
              <a:rPr lang="ru-RU" sz="1600" b="1" u="sng" dirty="0" smtClean="0">
                <a:ln w="6350">
                  <a:solidFill>
                    <a:schemeClr val="bg1"/>
                  </a:solidFill>
                </a:ln>
                <a:solidFill>
                  <a:schemeClr val="bg1"/>
                </a:solidFill>
                <a:effectLst>
                  <a:outerShdw blurRad="114300" dist="101600" dir="2700000" algn="tl" rotWithShape="0">
                    <a:srgbClr val="000000">
                      <a:alpha val="40000"/>
                    </a:srgbClr>
                  </a:outerShdw>
                </a:effectLst>
                <a:latin typeface="+mj-lt"/>
                <a:ea typeface="+mj-ea"/>
                <a:cs typeface="+mj-cs"/>
              </a:rPr>
              <a:t>солдатской горки</a:t>
            </a:r>
            <a:r>
              <a:rPr lang="ru-RU" sz="1600" b="1" dirty="0" smtClean="0">
                <a:ln w="6350">
                  <a:solidFill>
                    <a:schemeClr val="bg1"/>
                  </a:solidFill>
                </a:ln>
                <a:solidFill>
                  <a:schemeClr val="bg1"/>
                </a:solidFill>
                <a:effectLst>
                  <a:outerShdw blurRad="114300" dist="101600" dir="2700000" algn="tl" rotWithShape="0">
                    <a:srgbClr val="000000">
                      <a:alpha val="40000"/>
                    </a:srgbClr>
                  </a:outerShdw>
                </a:effectLst>
                <a:latin typeface="+mj-lt"/>
                <a:ea typeface="+mj-ea"/>
                <a:cs typeface="+mj-cs"/>
              </a:rPr>
              <a:t>.  Как с высоты птичьего полёта предстаёт Сенно перед каждым, кто сюда приходит.  Здесь стоит небольшой обелиск, которым увековечена память солдат русской армии,  которые погибли на нашей земле в Первую мировую войну.</a:t>
            </a:r>
          </a:p>
          <a:p>
            <a:pPr marL="0" marR="0" lvl="0" indent="539750" algn="l" defTabSz="914400" rtl="0" eaLnBrk="0" fontAlgn="base" latinLnBrk="0" hangingPunct="0">
              <a:lnSpc>
                <a:spcPct val="100000"/>
              </a:lnSpc>
              <a:spcBef>
                <a:spcPct val="0"/>
              </a:spcBef>
              <a:spcAft>
                <a:spcPct val="0"/>
              </a:spcAft>
              <a:buClrTx/>
              <a:buSzTx/>
              <a:buFontTx/>
              <a:buNone/>
              <a:tabLst>
                <a:tab pos="457200" algn="l"/>
              </a:tabLst>
            </a:pPr>
            <a:endParaRPr kumimoji="0" lang="ru-RU" sz="18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5" name="Содержимое 4"/>
          <p:cNvSpPr>
            <a:spLocks noGrp="1"/>
          </p:cNvSpPr>
          <p:nvPr>
            <p:ph idx="1"/>
          </p:nvPr>
        </p:nvSpPr>
        <p:spPr/>
        <p:txBody>
          <a:bodyPr/>
          <a:lstStyle/>
          <a:p>
            <a:endParaRPr lang="ru-RU" dirty="0"/>
          </a:p>
        </p:txBody>
      </p:sp>
      <p:sp>
        <p:nvSpPr>
          <p:cNvPr id="7" name="TextBox 6"/>
          <p:cNvSpPr txBox="1"/>
          <p:nvPr/>
        </p:nvSpPr>
        <p:spPr>
          <a:xfrm>
            <a:off x="500034" y="1071546"/>
            <a:ext cx="2143140" cy="95410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ru-RU" sz="2800" dirty="0" smtClean="0">
                <a:solidFill>
                  <a:srgbClr val="FF0000"/>
                </a:solidFill>
              </a:rPr>
              <a:t>ул. Победы</a:t>
            </a:r>
          </a:p>
          <a:p>
            <a:r>
              <a:rPr lang="ru-RU" sz="2800" dirty="0" smtClean="0">
                <a:solidFill>
                  <a:srgbClr val="FF0000"/>
                </a:solidFill>
              </a:rPr>
              <a:t>ул. Мира</a:t>
            </a:r>
            <a:endParaRPr lang="ru-RU" sz="2800" dirty="0">
              <a:solidFill>
                <a:srgbClr val="FF0000"/>
              </a:solidFill>
            </a:endParaRPr>
          </a:p>
        </p:txBody>
      </p:sp>
      <p:pic>
        <p:nvPicPr>
          <p:cNvPr id="8" name="Рисунок 7" descr="D:\Наши документы\Дефектолог\Фото  Баранок А.С.   Леопольдовне\CIMG1833.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03575" y="0"/>
            <a:ext cx="5940425" cy="3355181"/>
          </a:xfrm>
          <a:prstGeom prst="rect">
            <a:avLst/>
          </a:prstGeom>
          <a:noFill/>
          <a:ln w="9525">
            <a:noFill/>
            <a:miter lim="800000"/>
            <a:headEnd/>
            <a:tailEnd/>
          </a:ln>
        </p:spPr>
      </p:pic>
      <p:pic>
        <p:nvPicPr>
          <p:cNvPr id="9" name="Рисунок 8" descr="D:\Наши документы\Дефектолог\Фото  Баранок А.С.   Леопольдовне\CIMG1832.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3143248"/>
            <a:ext cx="4929190" cy="3714752"/>
          </a:xfrm>
          <a:prstGeom prst="rect">
            <a:avLst/>
          </a:prstGeom>
          <a:noFill/>
          <a:ln w="9525">
            <a:noFill/>
            <a:miter lim="800000"/>
            <a:headEnd/>
            <a:tailEnd/>
          </a:ln>
        </p:spPr>
      </p:pic>
      <p:pic>
        <p:nvPicPr>
          <p:cNvPr id="10" name="Рисунок 9" descr="D:\Наши документы\Дефектолог\Фото  Баранок А.С.   Леопольдовне\CIMG1834.JPG"/>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57752" y="3286124"/>
            <a:ext cx="4286248" cy="3571876"/>
          </a:xfrm>
          <a:prstGeom prst="ellipse">
            <a:avLst/>
          </a:prstGeom>
          <a:ln>
            <a:noFill/>
          </a:ln>
          <a:effectLst>
            <a:softEdge rad="112500"/>
          </a:effectLst>
        </p:spPr>
      </p:pic>
    </p:spTree>
  </p:cSld>
  <p:clrMapOvr>
    <a:masterClrMapping/>
  </p:clrMapOvr>
  <p:transition spd="slow">
    <p:wheel spokes="8"/>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FF00"/>
            </a:gs>
            <a:gs pos="9000">
              <a:srgbClr val="FBD49C"/>
            </a:gs>
            <a:gs pos="19501">
              <a:srgbClr val="FBA97D"/>
            </a:gs>
            <a:gs pos="32001">
              <a:srgbClr val="FAC77D"/>
            </a:gs>
            <a:gs pos="41000">
              <a:srgbClr val="FEE7F2"/>
            </a:gs>
            <a:gs pos="50000">
              <a:srgbClr val="FBEAC7"/>
            </a:gs>
            <a:gs pos="59000">
              <a:srgbClr val="FEE7F2"/>
            </a:gs>
            <a:gs pos="67999">
              <a:srgbClr val="FAC77D"/>
            </a:gs>
            <a:gs pos="80499">
              <a:srgbClr val="FBA97D"/>
            </a:gs>
            <a:gs pos="91000">
              <a:srgbClr val="FBD49C"/>
            </a:gs>
            <a:gs pos="100000">
              <a:srgbClr val="FEE7F2"/>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D:\фото\Аисты фото и картинки\Stork_sunset_home_2057(d012N).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zoom dir="in"/>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D:\Наши документы\Дефектолог\презентация Беларусь\short.jpg"/>
          <p:cNvPicPr/>
          <p:nvPr/>
        </p:nvPicPr>
        <p:blipFill>
          <a:blip r:embed="rId2" cstate="print"/>
          <a:srcRect/>
          <a:stretch>
            <a:fillRect/>
          </a:stretch>
        </p:blipFill>
        <p:spPr bwMode="auto">
          <a:xfrm>
            <a:off x="1" y="0"/>
            <a:ext cx="9143999" cy="7643794"/>
          </a:xfrm>
          <a:prstGeom prst="rect">
            <a:avLst/>
          </a:prstGeom>
          <a:noFill/>
          <a:ln w="9525">
            <a:noFill/>
            <a:miter lim="800000"/>
            <a:headEnd/>
            <a:tailEnd/>
          </a:ln>
        </p:spPr>
      </p:pic>
      <p:sp>
        <p:nvSpPr>
          <p:cNvPr id="5" name="TextBox 4"/>
          <p:cNvSpPr txBox="1"/>
          <p:nvPr/>
        </p:nvSpPr>
        <p:spPr>
          <a:xfrm>
            <a:off x="714348" y="214290"/>
            <a:ext cx="5715040"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ru-RU" sz="2400" dirty="0" smtClean="0">
                <a:solidFill>
                  <a:schemeClr val="tx1"/>
                </a:solidFill>
              </a:rPr>
              <a:t>История  города интересна и необычна</a:t>
            </a:r>
            <a:endParaRPr lang="ru-RU" sz="2400" dirty="0">
              <a:solidFill>
                <a:schemeClr val="tx1"/>
              </a:solidFill>
            </a:endParaRPr>
          </a:p>
        </p:txBody>
      </p:sp>
      <p:sp>
        <p:nvSpPr>
          <p:cNvPr id="6" name="TextBox 5"/>
          <p:cNvSpPr txBox="1"/>
          <p:nvPr/>
        </p:nvSpPr>
        <p:spPr>
          <a:xfrm>
            <a:off x="1714480" y="857232"/>
            <a:ext cx="7000924"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ru-RU" sz="2400" dirty="0" smtClean="0">
                <a:solidFill>
                  <a:schemeClr val="tx1"/>
                </a:solidFill>
              </a:rPr>
              <a:t>Впервые упоминается в документах в 1566 году</a:t>
            </a:r>
            <a:endParaRPr lang="ru-RU" sz="2400" dirty="0">
              <a:solidFill>
                <a:schemeClr val="tx1"/>
              </a:solidFill>
            </a:endParaRPr>
          </a:p>
        </p:txBody>
      </p:sp>
      <p:sp>
        <p:nvSpPr>
          <p:cNvPr id="7" name="TextBox 6"/>
          <p:cNvSpPr txBox="1"/>
          <p:nvPr/>
        </p:nvSpPr>
        <p:spPr>
          <a:xfrm>
            <a:off x="0" y="1500174"/>
            <a:ext cx="8143932"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ru-RU" sz="2800" dirty="0" smtClean="0">
                <a:solidFill>
                  <a:schemeClr val="tx1"/>
                </a:solidFill>
              </a:rPr>
              <a:t>В нашем городе 43 улицы, названия их менялись</a:t>
            </a:r>
            <a:endParaRPr lang="ru-RU" sz="2800" dirty="0">
              <a:solidFill>
                <a:schemeClr val="tx1"/>
              </a:solidFill>
            </a:endParaRPr>
          </a:p>
        </p:txBody>
      </p:sp>
      <p:sp>
        <p:nvSpPr>
          <p:cNvPr id="8" name="TextBox 7"/>
          <p:cNvSpPr txBox="1"/>
          <p:nvPr/>
        </p:nvSpPr>
        <p:spPr>
          <a:xfrm>
            <a:off x="214282" y="3714752"/>
            <a:ext cx="857256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ru-RU" sz="2400" b="1" dirty="0" smtClean="0">
                <a:solidFill>
                  <a:schemeClr val="tx1"/>
                </a:solidFill>
              </a:rPr>
              <a:t>В нашем городе после отмены крепостного права в 1861 году было всего 2223 жителя, а в 1999 – 9 500 человек</a:t>
            </a:r>
            <a:endParaRPr lang="ru-RU" sz="2400" b="1" dirty="0">
              <a:solidFill>
                <a:schemeClr val="tx1"/>
              </a:solidFill>
            </a:endParaRPr>
          </a:p>
        </p:txBody>
      </p:sp>
      <p:sp>
        <p:nvSpPr>
          <p:cNvPr id="9" name="TextBox 8"/>
          <p:cNvSpPr txBox="1"/>
          <p:nvPr/>
        </p:nvSpPr>
        <p:spPr>
          <a:xfrm>
            <a:off x="1714480" y="4786322"/>
            <a:ext cx="742952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ru-RU" sz="2400" dirty="0" smtClean="0">
                <a:solidFill>
                  <a:schemeClr val="tx1"/>
                </a:solidFill>
              </a:rPr>
              <a:t>Уроженцы Сенно и района участвовали в Великой  Отечественной войне, улицы названы их именами</a:t>
            </a:r>
            <a:endParaRPr lang="ru-RU" sz="2400" dirty="0">
              <a:solidFill>
                <a:schemeClr val="tx1"/>
              </a:solidFill>
            </a:endParaRPr>
          </a:p>
        </p:txBody>
      </p:sp>
      <p:sp>
        <p:nvSpPr>
          <p:cNvPr id="10" name="TextBox 9"/>
          <p:cNvSpPr txBox="1"/>
          <p:nvPr/>
        </p:nvSpPr>
        <p:spPr>
          <a:xfrm>
            <a:off x="357158" y="5786454"/>
            <a:ext cx="8501122" cy="830997"/>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ru-RU" sz="2400" b="1" dirty="0" smtClean="0">
                <a:solidFill>
                  <a:srgbClr val="FF0000"/>
                </a:solidFill>
              </a:rPr>
              <a:t>На территории нашего района произошло первое в истории войны крупнейшее танковое сражение </a:t>
            </a:r>
            <a:endParaRPr lang="ru-RU" sz="2400" b="1" dirty="0">
              <a:solidFill>
                <a:srgbClr val="FF0000"/>
              </a:solidFill>
            </a:endParaRPr>
          </a:p>
        </p:txBody>
      </p:sp>
      <p:sp>
        <p:nvSpPr>
          <p:cNvPr id="12" name="TextBox 11"/>
          <p:cNvSpPr txBox="1"/>
          <p:nvPr/>
        </p:nvSpPr>
        <p:spPr>
          <a:xfrm>
            <a:off x="642910" y="6858000"/>
            <a:ext cx="6286544"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ru-RU" sz="2400" dirty="0" smtClean="0">
                <a:solidFill>
                  <a:schemeClr val="tx1"/>
                </a:solidFill>
              </a:rPr>
              <a:t>Мы  познакомились с ветеранами войны</a:t>
            </a:r>
            <a:endParaRPr lang="ru-RU" sz="2400" dirty="0">
              <a:solidFill>
                <a:schemeClr val="tx1"/>
              </a:solidFill>
            </a:endParaRPr>
          </a:p>
        </p:txBody>
      </p:sp>
    </p:spTree>
  </p:cSld>
  <p:clrMapOvr>
    <a:masterClrMapping/>
  </p:clrMapOvr>
  <p:transition spd="slow">
    <p:comb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Содержимое 11" descr="Лебеди 018.jpg"/>
          <p:cNvPicPr>
            <a:picLocks noChangeAspect="1"/>
          </p:cNvPicPr>
          <p:nvPr/>
        </p:nvPicPr>
        <p:blipFill>
          <a:blip r:embed="rId2" cstate="screen">
            <a:extLst>
              <a:ext uri="{28A0092B-C50C-407E-A947-70E740481C1C}">
                <a14:useLocalDpi xmlns:a14="http://schemas.microsoft.com/office/drawing/2010/main"/>
              </a:ext>
            </a:extLst>
          </a:blip>
          <a:srcRect r="-326"/>
          <a:stretch>
            <a:fillRect/>
          </a:stretch>
        </p:blipFill>
        <p:spPr>
          <a:xfrm>
            <a:off x="0" y="0"/>
            <a:ext cx="9144000" cy="6858000"/>
          </a:xfrm>
          <a:prstGeom prst="rect">
            <a:avLst/>
          </a:prstGeom>
        </p:spPr>
      </p:pic>
      <p:sp>
        <p:nvSpPr>
          <p:cNvPr id="5" name="Прямоугольник 4"/>
          <p:cNvSpPr/>
          <p:nvPr/>
        </p:nvSpPr>
        <p:spPr>
          <a:xfrm>
            <a:off x="857224" y="3286124"/>
            <a:ext cx="6858000" cy="3939540"/>
          </a:xfrm>
          <a:prstGeom prst="rect">
            <a:avLst/>
          </a:prstGeom>
        </p:spPr>
        <p:txBody>
          <a:bodyPr wrap="square">
            <a:spAutoFit/>
          </a:bodyPr>
          <a:lstStyle/>
          <a:p>
            <a:pPr algn="ctr"/>
            <a:r>
              <a:rPr lang="ru-RU" dirty="0" smtClean="0">
                <a:solidFill>
                  <a:srgbClr val="FFFF00"/>
                </a:solidFill>
              </a:rPr>
              <a:t>Наш край – родной, любимый, красивый, можно подбирать множество эпитетов, прекрасных слов, чтобы по достоинству описать красоту родной земли. Мы любим свой родной край, его интересное историко-культурное наследие, мы не можем остаться равнодушными к родной природе и её красоте. Счастлив тот, кто хотя - бы раз в жизни встал с первым лучом солнца, окунулся в прозрачную воду наших </a:t>
            </a:r>
            <a:r>
              <a:rPr lang="ru-RU" dirty="0" err="1" smtClean="0">
                <a:solidFill>
                  <a:srgbClr val="FFFF00"/>
                </a:solidFill>
              </a:rPr>
              <a:t>Сенненских</a:t>
            </a:r>
            <a:r>
              <a:rPr lang="ru-RU" dirty="0" smtClean="0">
                <a:solidFill>
                  <a:srgbClr val="FFFF00"/>
                </a:solidFill>
              </a:rPr>
              <a:t> озёр и почувствовал, как мгновенно проходит ночная лень и хочется жить, творить и дарить людям только добро. Счастлив тот, кто хоть раз прошёлся босыми ногами по росе или вслушивался, как шумит рожь на ветру, тот, кто видит вокруг себя красоту нашего края, кто любит и ценит то, что окружает нас. </a:t>
            </a:r>
          </a:p>
          <a:p>
            <a:pPr algn="ctr"/>
            <a:r>
              <a:rPr lang="ru-RU" dirty="0" smtClean="0">
                <a:solidFill>
                  <a:srgbClr val="FFFF00"/>
                </a:solidFill>
              </a:rPr>
              <a:t>Мы любим свой родной край. </a:t>
            </a:r>
          </a:p>
          <a:p>
            <a:pPr algn="ctr"/>
            <a:endParaRPr lang="ru-RU" sz="1600" dirty="0"/>
          </a:p>
        </p:txBody>
      </p:sp>
    </p:spTree>
  </p:cSld>
  <p:clrMapOvr>
    <a:masterClrMapping/>
  </p:clrMapOvr>
  <p:transition spd="slow">
    <p:check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2" descr="070909_120920"/>
          <p:cNvPicPr>
            <a:picLocks noChangeAspect="1" noChangeArrowheads="1"/>
          </p:cNvPicPr>
          <p:nvPr/>
        </p:nvPicPr>
        <p:blipFill>
          <a:blip r:embed="rId2" cstate="print">
            <a:lum bright="6000" contrast="-6000"/>
          </a:blip>
          <a:srcRect/>
          <a:stretch>
            <a:fillRect/>
          </a:stretch>
        </p:blipFill>
        <p:spPr bwMode="auto">
          <a:xfrm>
            <a:off x="0" y="-1"/>
            <a:ext cx="9144000" cy="6876893"/>
          </a:xfrm>
          <a:prstGeom prst="rect">
            <a:avLst/>
          </a:prstGeom>
          <a:noFill/>
          <a:ln w="9525">
            <a:noFill/>
            <a:miter lim="800000"/>
            <a:headEnd/>
            <a:tailEnd/>
          </a:ln>
        </p:spPr>
      </p:pic>
    </p:spTree>
  </p:cSld>
  <p:clrMapOvr>
    <a:masterClrMapping/>
  </p:clrMapOvr>
  <p:transition spd="slow">
    <p:check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Содержимое 3"/>
          <p:cNvSpPr>
            <a:spLocks noGrp="1"/>
          </p:cNvSpPr>
          <p:nvPr>
            <p:ph idx="4294967295"/>
          </p:nvPr>
        </p:nvSpPr>
        <p:spPr>
          <a:xfrm>
            <a:off x="142844" y="214290"/>
            <a:ext cx="8786874" cy="2585323"/>
          </a:xfrm>
          <a:prstGeom prst="rect">
            <a:avLst/>
          </a:prstGeom>
        </p:spPr>
        <p:txBody>
          <a:bodyPr wrap="square">
            <a:spAutoFit/>
          </a:bodyPr>
          <a:lstStyle/>
          <a:p>
            <a:pPr algn="ctr"/>
            <a:r>
              <a:rPr lang="ru-RU" sz="1800" b="1" dirty="0" smtClean="0">
                <a:ln>
                  <a:solidFill>
                    <a:schemeClr val="bg1"/>
                  </a:solidFill>
                </a:ln>
                <a:solidFill>
                  <a:schemeClr val="bg1"/>
                </a:solidFill>
              </a:rPr>
              <a:t>Из истории  города Сенно.</a:t>
            </a:r>
            <a:r>
              <a:rPr lang="ru-RU" sz="1800" dirty="0" smtClean="0">
                <a:ln>
                  <a:solidFill>
                    <a:schemeClr val="bg1"/>
                  </a:solidFill>
                </a:ln>
                <a:solidFill>
                  <a:schemeClr val="bg1"/>
                </a:solidFill>
              </a:rPr>
              <a:t/>
            </a:r>
            <a:br>
              <a:rPr lang="ru-RU" sz="1800" dirty="0" smtClean="0">
                <a:ln>
                  <a:solidFill>
                    <a:schemeClr val="bg1"/>
                  </a:solidFill>
                </a:ln>
                <a:solidFill>
                  <a:schemeClr val="bg1"/>
                </a:solidFill>
              </a:rPr>
            </a:br>
            <a:r>
              <a:rPr lang="ru-RU" sz="1800" b="1" dirty="0" smtClean="0">
                <a:ln>
                  <a:solidFill>
                    <a:schemeClr val="bg1"/>
                  </a:solidFill>
                </a:ln>
                <a:solidFill>
                  <a:schemeClr val="bg1"/>
                </a:solidFill>
              </a:rPr>
              <a:t>Научного объяснения происхождения названия нашего города до этого времени нет. Известно, что в конце 19 – начале 20 века местные жители говорили это слово по-другому – Сенна, </a:t>
            </a:r>
            <a:r>
              <a:rPr lang="ru-RU" sz="1800" b="1" dirty="0" err="1" smtClean="0">
                <a:ln>
                  <a:solidFill>
                    <a:schemeClr val="bg1"/>
                  </a:solidFill>
                </a:ln>
                <a:solidFill>
                  <a:schemeClr val="bg1"/>
                </a:solidFill>
              </a:rPr>
              <a:t>Сеннае</a:t>
            </a:r>
            <a:r>
              <a:rPr lang="ru-RU" sz="1800" b="1" dirty="0" smtClean="0">
                <a:ln>
                  <a:solidFill>
                    <a:schemeClr val="bg1"/>
                  </a:solidFill>
                </a:ln>
                <a:solidFill>
                  <a:schemeClr val="bg1"/>
                </a:solidFill>
              </a:rPr>
              <a:t>. Возможно, это является свидетельством связи названия города с названием грубого корма для животных. Такую версию происхождения названия города взяла за основу Екатерина Великая – российская императрица, которая после того, как белорусские земли были присоединены к России дала городу Сенно герб, где на зелёном поле даны изображения двух кос.</a:t>
            </a:r>
            <a:endParaRPr lang="ru-RU" sz="1800" b="1" dirty="0">
              <a:ln>
                <a:solidFill>
                  <a:schemeClr val="bg1"/>
                </a:solidFill>
              </a:ln>
              <a:solidFill>
                <a:schemeClr val="bg1"/>
              </a:solidFill>
            </a:endParaRPr>
          </a:p>
        </p:txBody>
      </p:sp>
      <p:pic>
        <p:nvPicPr>
          <p:cNvPr id="5" name="Содержимое 4" descr="2.jpg"/>
          <p:cNvPicPr>
            <a:picLocks noChangeAspect="1"/>
          </p:cNvPicPr>
          <p:nvPr/>
        </p:nvPicPr>
        <p:blipFill>
          <a:blip r:embed="rId3" cstate="print"/>
          <a:stretch>
            <a:fillRect/>
          </a:stretch>
        </p:blipFill>
        <p:spPr>
          <a:xfrm>
            <a:off x="2714612" y="2928934"/>
            <a:ext cx="3898444" cy="3714775"/>
          </a:xfrm>
          <a:prstGeom prst="rect">
            <a:avLst/>
          </a:prstGeom>
        </p:spPr>
      </p:pic>
    </p:spTree>
  </p:cSld>
  <p:clrMapOvr>
    <a:masterClrMapping/>
  </p:clrMapOvr>
  <p:transition spd="slow">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Заголовок 4"/>
          <p:cNvSpPr txBox="1">
            <a:spLocks/>
          </p:cNvSpPr>
          <p:nvPr/>
        </p:nvSpPr>
        <p:spPr>
          <a:xfrm>
            <a:off x="3271854" y="0"/>
            <a:ext cx="5872146" cy="1571612"/>
          </a:xfrm>
          <a:prstGeom prst="rect">
            <a:avLst/>
          </a:prstGeom>
          <a:ln/>
        </p:spPr>
        <p:style>
          <a:lnRef idx="1">
            <a:schemeClr val="accent1"/>
          </a:lnRef>
          <a:fillRef idx="2">
            <a:schemeClr val="accent1"/>
          </a:fillRef>
          <a:effectRef idx="1">
            <a:schemeClr val="accent1"/>
          </a:effectRef>
          <a:fontRef idx="minor">
            <a:schemeClr val="dk1"/>
          </a:fontRef>
        </p:style>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400" b="0" i="0" u="none" strike="noStrike" kern="1200" cap="none" spc="0" normalizeH="0" baseline="0" noProof="0" dirty="0" smtClean="0">
                <a:ln>
                  <a:noFill/>
                </a:ln>
                <a:solidFill>
                  <a:schemeClr val="lt1"/>
                </a:solidFill>
                <a:effectLst/>
                <a:uLnTx/>
                <a:uFillTx/>
                <a:latin typeface="+mn-lt"/>
                <a:ea typeface="+mn-ea"/>
                <a:cs typeface="+mn-cs"/>
              </a:rPr>
              <a:t/>
            </a:r>
            <a:br>
              <a:rPr kumimoji="0" lang="ru-RU" sz="2400" b="0" i="0" u="none" strike="noStrike" kern="1200" cap="none" spc="0" normalizeH="0" baseline="0" noProof="0" dirty="0" smtClean="0">
                <a:ln>
                  <a:noFill/>
                </a:ln>
                <a:solidFill>
                  <a:schemeClr val="lt1"/>
                </a:solidFill>
                <a:effectLst/>
                <a:uLnTx/>
                <a:uFillTx/>
                <a:latin typeface="+mn-lt"/>
                <a:ea typeface="+mn-ea"/>
                <a:cs typeface="+mn-cs"/>
              </a:rPr>
            </a:br>
            <a:r>
              <a:rPr kumimoji="0" lang="ru-RU" b="0" i="0" u="none" strike="noStrike" kern="1200" cap="none" spc="0" normalizeH="0" baseline="0" noProof="0" dirty="0" smtClean="0">
                <a:ln>
                  <a:noFill/>
                </a:ln>
                <a:solidFill>
                  <a:schemeClr val="lt1"/>
                </a:solidFill>
                <a:effectLst/>
                <a:uLnTx/>
                <a:uFillTx/>
                <a:latin typeface="+mn-lt"/>
                <a:ea typeface="+mn-ea"/>
                <a:cs typeface="+mn-cs"/>
              </a:rPr>
              <a:t> </a:t>
            </a:r>
            <a:r>
              <a:rPr lang="ru-RU" b="1" dirty="0" smtClean="0">
                <a:solidFill>
                  <a:srgbClr val="0070C0"/>
                </a:solidFill>
                <a:latin typeface="Comic Sans MS" pitchFamily="66" charset="0"/>
                <a:ea typeface="+mn-ea"/>
                <a:cs typeface="+mn-cs"/>
              </a:rPr>
              <a:t>П</a:t>
            </a:r>
            <a:r>
              <a:rPr kumimoji="0" lang="ru-RU" b="1" i="0" u="none" strike="noStrike" kern="1200" cap="none" spc="0" normalizeH="0" baseline="0" noProof="0" dirty="0" err="1" smtClean="0">
                <a:ln>
                  <a:noFill/>
                </a:ln>
                <a:solidFill>
                  <a:srgbClr val="0070C0"/>
                </a:solidFill>
                <a:effectLst/>
                <a:uLnTx/>
                <a:uFillTx/>
                <a:latin typeface="Comic Sans MS" pitchFamily="66" charset="0"/>
              </a:rPr>
              <a:t>риглашаю</a:t>
            </a:r>
            <a:r>
              <a:rPr kumimoji="0" lang="ru-RU" b="1" i="0" u="none" strike="noStrike" kern="1200" cap="none" spc="0" normalizeH="0" baseline="0" noProof="0" dirty="0" smtClean="0">
                <a:ln>
                  <a:noFill/>
                </a:ln>
                <a:solidFill>
                  <a:srgbClr val="0070C0"/>
                </a:solidFill>
                <a:effectLst/>
                <a:uLnTx/>
                <a:uFillTx/>
                <a:latin typeface="Comic Sans MS" pitchFamily="66" charset="0"/>
              </a:rPr>
              <a:t> вас посетить </a:t>
            </a:r>
            <a:br>
              <a:rPr kumimoji="0" lang="ru-RU" b="1" i="0" u="none" strike="noStrike" kern="1200" cap="none" spc="0" normalizeH="0" baseline="0" noProof="0" dirty="0" smtClean="0">
                <a:ln>
                  <a:noFill/>
                </a:ln>
                <a:solidFill>
                  <a:srgbClr val="0070C0"/>
                </a:solidFill>
                <a:effectLst/>
                <a:uLnTx/>
                <a:uFillTx/>
                <a:latin typeface="Comic Sans MS" pitchFamily="66" charset="0"/>
              </a:rPr>
            </a:br>
            <a:r>
              <a:rPr kumimoji="0" lang="ru-RU" b="1" i="0" u="none" strike="noStrike" kern="1200" cap="none" spc="0" normalizeH="0" baseline="0" noProof="0" dirty="0" smtClean="0">
                <a:ln>
                  <a:noFill/>
                </a:ln>
                <a:solidFill>
                  <a:srgbClr val="0070C0"/>
                </a:solidFill>
                <a:effectLst/>
                <a:uLnTx/>
                <a:uFillTx/>
                <a:latin typeface="Comic Sans MS" pitchFamily="66" charset="0"/>
              </a:rPr>
              <a:t>самые интересные исторические места </a:t>
            </a:r>
            <a:r>
              <a:rPr kumimoji="0" lang="ru-RU" b="1" i="0" u="none" strike="noStrike" kern="1200" cap="none" spc="0" normalizeH="0" baseline="0" noProof="0" dirty="0" smtClean="0">
                <a:ln>
                  <a:noFill/>
                </a:ln>
                <a:solidFill>
                  <a:srgbClr val="0070C0"/>
                </a:solidFill>
                <a:effectLst/>
                <a:uLnTx/>
                <a:uFillTx/>
                <a:latin typeface="+mj-lt"/>
              </a:rPr>
              <a:t>нашего</a:t>
            </a:r>
            <a:r>
              <a:rPr kumimoji="0" lang="ru-RU" b="1" i="0" u="none" strike="noStrike" kern="1200" cap="none" spc="0" normalizeH="0" baseline="0" noProof="0" dirty="0" smtClean="0">
                <a:ln>
                  <a:noFill/>
                </a:ln>
                <a:solidFill>
                  <a:srgbClr val="0070C0"/>
                </a:solidFill>
                <a:effectLst/>
                <a:uLnTx/>
                <a:uFillTx/>
                <a:latin typeface="Comic Sans MS" pitchFamily="66" charset="0"/>
              </a:rPr>
              <a:t> родного  города, </a:t>
            </a:r>
            <a:br>
              <a:rPr kumimoji="0" lang="ru-RU" b="1" i="0" u="none" strike="noStrike" kern="1200" cap="none" spc="0" normalizeH="0" baseline="0" noProof="0" dirty="0" smtClean="0">
                <a:ln>
                  <a:noFill/>
                </a:ln>
                <a:solidFill>
                  <a:srgbClr val="0070C0"/>
                </a:solidFill>
                <a:effectLst/>
                <a:uLnTx/>
                <a:uFillTx/>
                <a:latin typeface="Comic Sans MS" pitchFamily="66" charset="0"/>
              </a:rPr>
            </a:br>
            <a:r>
              <a:rPr kumimoji="0" lang="ru-RU" b="1" i="0" u="none" strike="noStrike" kern="1200" cap="none" spc="0" normalizeH="0" baseline="0" noProof="0" dirty="0" smtClean="0">
                <a:ln>
                  <a:noFill/>
                </a:ln>
                <a:solidFill>
                  <a:srgbClr val="0070C0"/>
                </a:solidFill>
                <a:effectLst/>
                <a:uLnTx/>
                <a:uFillTx/>
                <a:latin typeface="Comic Sans MS" pitchFamily="66" charset="0"/>
              </a:rPr>
              <a:t>оценить красоту синеокой </a:t>
            </a:r>
            <a:r>
              <a:rPr kumimoji="0" lang="ru-RU" b="1" i="0" u="none" strike="noStrike" kern="1200" cap="none" spc="0" normalizeH="0" baseline="0" noProof="0" dirty="0" err="1" smtClean="0">
                <a:ln>
                  <a:noFill/>
                </a:ln>
                <a:solidFill>
                  <a:srgbClr val="0070C0"/>
                </a:solidFill>
                <a:effectLst/>
                <a:uLnTx/>
                <a:uFillTx/>
                <a:latin typeface="Comic Sans MS" pitchFamily="66" charset="0"/>
              </a:rPr>
              <a:t>Сенненщины</a:t>
            </a:r>
            <a:r>
              <a:rPr kumimoji="0" lang="ru-RU" b="1" i="0" u="none" strike="noStrike" kern="1200" cap="none" spc="0" normalizeH="0" baseline="0" noProof="0" dirty="0" smtClean="0">
                <a:ln>
                  <a:noFill/>
                </a:ln>
                <a:solidFill>
                  <a:srgbClr val="0070C0"/>
                </a:solidFill>
                <a:effectLst/>
                <a:uLnTx/>
                <a:uFillTx/>
                <a:latin typeface="Comic Sans MS" pitchFamily="66" charset="0"/>
              </a:rPr>
              <a:t>.</a:t>
            </a:r>
            <a:r>
              <a:rPr kumimoji="0" lang="ru-RU" b="0" i="0" u="none" strike="noStrike" kern="1200" cap="none" spc="0" normalizeH="0" baseline="0" noProof="0" dirty="0" smtClean="0">
                <a:ln>
                  <a:noFill/>
                </a:ln>
                <a:solidFill>
                  <a:srgbClr val="0070C0"/>
                </a:solidFill>
                <a:effectLst/>
                <a:uLnTx/>
                <a:uFillTx/>
                <a:latin typeface="+mn-lt"/>
                <a:ea typeface="+mn-ea"/>
                <a:cs typeface="+mn-cs"/>
              </a:rPr>
              <a:t/>
            </a:r>
            <a:br>
              <a:rPr kumimoji="0" lang="ru-RU" b="0" i="0" u="none" strike="noStrike" kern="1200" cap="none" spc="0" normalizeH="0" baseline="0" noProof="0" dirty="0" smtClean="0">
                <a:ln>
                  <a:noFill/>
                </a:ln>
                <a:solidFill>
                  <a:srgbClr val="0070C0"/>
                </a:solidFill>
                <a:effectLst/>
                <a:uLnTx/>
                <a:uFillTx/>
                <a:latin typeface="+mn-lt"/>
                <a:ea typeface="+mn-ea"/>
                <a:cs typeface="+mn-cs"/>
              </a:rPr>
            </a:br>
            <a:endParaRPr kumimoji="0" lang="ru-RU" b="0" i="0" u="none" strike="noStrike" kern="1200" cap="none" spc="0" normalizeH="0" baseline="0" noProof="0" dirty="0">
              <a:ln>
                <a:noFill/>
              </a:ln>
              <a:solidFill>
                <a:srgbClr val="0070C0"/>
              </a:solidFill>
              <a:effectLst/>
              <a:uLnTx/>
              <a:uFillTx/>
              <a:latin typeface="+mn-lt"/>
              <a:ea typeface="+mn-ea"/>
              <a:cs typeface="+mn-cs"/>
            </a:endParaRPr>
          </a:p>
        </p:txBody>
      </p:sp>
      <p:sp>
        <p:nvSpPr>
          <p:cNvPr id="4" name="Прямоугольник 3"/>
          <p:cNvSpPr/>
          <p:nvPr/>
        </p:nvSpPr>
        <p:spPr>
          <a:xfrm>
            <a:off x="142844" y="285728"/>
            <a:ext cx="3000396" cy="6186309"/>
          </a:xfrm>
          <a:prstGeom prst="rect">
            <a:avLst/>
          </a:prstGeom>
        </p:spPr>
        <p:txBody>
          <a:bodyPr wrap="square">
            <a:spAutoFit/>
          </a:bodyPr>
          <a:lstStyle/>
          <a:p>
            <a:r>
              <a:rPr lang="ru-RU" b="1" dirty="0" smtClean="0">
                <a:ln>
                  <a:solidFill>
                    <a:schemeClr val="bg1"/>
                  </a:solidFill>
                </a:ln>
                <a:solidFill>
                  <a:srgbClr val="FFFF00"/>
                </a:solidFill>
              </a:rPr>
              <a:t>Наша </a:t>
            </a:r>
            <a:r>
              <a:rPr lang="ru-RU" b="1" dirty="0" err="1" smtClean="0">
                <a:ln>
                  <a:solidFill>
                    <a:schemeClr val="bg1"/>
                  </a:solidFill>
                </a:ln>
                <a:solidFill>
                  <a:srgbClr val="FFFF00"/>
                </a:solidFill>
              </a:rPr>
              <a:t>Сененшчына</a:t>
            </a:r>
            <a:endParaRPr lang="ru-RU" b="1" dirty="0" smtClean="0">
              <a:ln>
                <a:solidFill>
                  <a:schemeClr val="bg1"/>
                </a:solidFill>
              </a:ln>
              <a:solidFill>
                <a:srgbClr val="FFFF00"/>
              </a:solidFill>
            </a:endParaRPr>
          </a:p>
          <a:p>
            <a:r>
              <a:rPr lang="be-BY" b="1" dirty="0" smtClean="0">
                <a:ln>
                  <a:solidFill>
                    <a:schemeClr val="bg1"/>
                  </a:solidFill>
                </a:ln>
                <a:solidFill>
                  <a:srgbClr val="FFFF00"/>
                </a:solidFill>
              </a:rPr>
              <a:t> </a:t>
            </a:r>
            <a:endParaRPr lang="ru-RU" b="1" dirty="0" smtClean="0">
              <a:ln>
                <a:solidFill>
                  <a:schemeClr val="bg1"/>
                </a:solidFill>
              </a:ln>
              <a:solidFill>
                <a:srgbClr val="FFFF00"/>
              </a:solidFill>
            </a:endParaRPr>
          </a:p>
          <a:p>
            <a:pPr algn="r"/>
            <a:r>
              <a:rPr lang="ru-RU" b="1" i="1" dirty="0" smtClean="0">
                <a:ln>
                  <a:solidFill>
                    <a:schemeClr val="bg1"/>
                  </a:solidFill>
                </a:ln>
                <a:solidFill>
                  <a:srgbClr val="FFFF00"/>
                </a:solidFill>
              </a:rPr>
              <a:t>П. </a:t>
            </a:r>
            <a:r>
              <a:rPr lang="be-BY" b="1" i="1" dirty="0" smtClean="0">
                <a:ln>
                  <a:solidFill>
                    <a:schemeClr val="bg1"/>
                  </a:solidFill>
                </a:ln>
                <a:solidFill>
                  <a:srgbClr val="FFFF00"/>
                </a:solidFill>
              </a:rPr>
              <a:t>Ермашкевіч</a:t>
            </a:r>
            <a:endParaRPr lang="ru-RU" b="1" dirty="0" smtClean="0">
              <a:ln>
                <a:solidFill>
                  <a:schemeClr val="bg1"/>
                </a:solidFill>
              </a:ln>
              <a:solidFill>
                <a:srgbClr val="FFFF00"/>
              </a:solidFill>
            </a:endParaRPr>
          </a:p>
          <a:p>
            <a:r>
              <a:rPr lang="be-BY" b="1" i="1" dirty="0" smtClean="0">
                <a:ln>
                  <a:solidFill>
                    <a:schemeClr val="bg1"/>
                  </a:solidFill>
                </a:ln>
                <a:solidFill>
                  <a:srgbClr val="FFFF00"/>
                </a:solidFill>
              </a:rPr>
              <a:t>                              </a:t>
            </a:r>
            <a:endParaRPr lang="ru-RU" b="1" dirty="0" smtClean="0">
              <a:ln>
                <a:solidFill>
                  <a:schemeClr val="bg1"/>
                </a:solidFill>
              </a:ln>
              <a:solidFill>
                <a:srgbClr val="FFFF00"/>
              </a:solidFill>
            </a:endParaRPr>
          </a:p>
          <a:p>
            <a:r>
              <a:rPr lang="be-BY" b="1" dirty="0" smtClean="0">
                <a:ln>
                  <a:solidFill>
                    <a:schemeClr val="bg1"/>
                  </a:solidFill>
                </a:ln>
                <a:solidFill>
                  <a:srgbClr val="FFFF00"/>
                </a:solidFill>
              </a:rPr>
              <a:t>Бачу нівы жытнёвыя</a:t>
            </a:r>
            <a:endParaRPr lang="ru-RU" b="1" dirty="0" smtClean="0">
              <a:ln>
                <a:solidFill>
                  <a:schemeClr val="bg1"/>
                </a:solidFill>
              </a:ln>
              <a:solidFill>
                <a:srgbClr val="FFFF00"/>
              </a:solidFill>
            </a:endParaRPr>
          </a:p>
          <a:p>
            <a:r>
              <a:rPr lang="be-BY" b="1" dirty="0" smtClean="0">
                <a:ln>
                  <a:solidFill>
                    <a:schemeClr val="bg1"/>
                  </a:solidFill>
                </a:ln>
                <a:solidFill>
                  <a:srgbClr val="FFFF00"/>
                </a:solidFill>
              </a:rPr>
              <a:t>І люстэркі азёр.</a:t>
            </a:r>
            <a:endParaRPr lang="ru-RU" b="1" dirty="0" smtClean="0">
              <a:ln>
                <a:solidFill>
                  <a:schemeClr val="bg1"/>
                </a:solidFill>
              </a:ln>
              <a:solidFill>
                <a:srgbClr val="FFFF00"/>
              </a:solidFill>
            </a:endParaRPr>
          </a:p>
          <a:p>
            <a:r>
              <a:rPr lang="be-BY" b="1" dirty="0" smtClean="0">
                <a:ln>
                  <a:solidFill>
                    <a:schemeClr val="bg1"/>
                  </a:solidFill>
                </a:ln>
                <a:solidFill>
                  <a:srgbClr val="FFFF00"/>
                </a:solidFill>
              </a:rPr>
              <a:t>Над барамі сасновымі</a:t>
            </a:r>
            <a:endParaRPr lang="ru-RU" b="1" dirty="0" smtClean="0">
              <a:ln>
                <a:solidFill>
                  <a:schemeClr val="bg1"/>
                </a:solidFill>
              </a:ln>
              <a:solidFill>
                <a:srgbClr val="FFFF00"/>
              </a:solidFill>
            </a:endParaRPr>
          </a:p>
          <a:p>
            <a:r>
              <a:rPr lang="be-BY" b="1" dirty="0" smtClean="0">
                <a:ln>
                  <a:solidFill>
                    <a:schemeClr val="bg1"/>
                  </a:solidFill>
                </a:ln>
                <a:solidFill>
                  <a:srgbClr val="FFFF00"/>
                </a:solidFill>
              </a:rPr>
              <a:t>Неабсяжны прастор</a:t>
            </a:r>
            <a:endParaRPr lang="ru-RU" b="1" dirty="0" smtClean="0">
              <a:ln>
                <a:solidFill>
                  <a:schemeClr val="bg1"/>
                </a:solidFill>
              </a:ln>
              <a:solidFill>
                <a:srgbClr val="FFFF00"/>
              </a:solidFill>
            </a:endParaRPr>
          </a:p>
          <a:p>
            <a:r>
              <a:rPr lang="be-BY" b="1" dirty="0" smtClean="0">
                <a:ln>
                  <a:solidFill>
                    <a:schemeClr val="bg1"/>
                  </a:solidFill>
                </a:ln>
                <a:solidFill>
                  <a:srgbClr val="FFFF00"/>
                </a:solidFill>
              </a:rPr>
              <a:t>І парою вясенняю </a:t>
            </a:r>
            <a:endParaRPr lang="ru-RU" b="1" dirty="0" smtClean="0">
              <a:ln>
                <a:solidFill>
                  <a:schemeClr val="bg1"/>
                </a:solidFill>
              </a:ln>
              <a:solidFill>
                <a:srgbClr val="FFFF00"/>
              </a:solidFill>
            </a:endParaRPr>
          </a:p>
          <a:p>
            <a:r>
              <a:rPr lang="be-BY" b="1" dirty="0" smtClean="0">
                <a:ln>
                  <a:solidFill>
                    <a:schemeClr val="bg1"/>
                  </a:solidFill>
                </a:ln>
                <a:solidFill>
                  <a:srgbClr val="FFFF00"/>
                </a:solidFill>
              </a:rPr>
              <a:t>Чую песню бяз слоў</a:t>
            </a:r>
            <a:endParaRPr lang="ru-RU" b="1" dirty="0" smtClean="0">
              <a:ln>
                <a:solidFill>
                  <a:schemeClr val="bg1"/>
                </a:solidFill>
              </a:ln>
              <a:solidFill>
                <a:srgbClr val="FFFF00"/>
              </a:solidFill>
            </a:endParaRPr>
          </a:p>
          <a:p>
            <a:r>
              <a:rPr lang="be-BY" b="1" dirty="0" smtClean="0">
                <a:ln>
                  <a:solidFill>
                    <a:schemeClr val="bg1"/>
                  </a:solidFill>
                </a:ln>
                <a:solidFill>
                  <a:srgbClr val="FFFF00"/>
                </a:solidFill>
              </a:rPr>
              <a:t>Гута шум пушчы Сененскай,</a:t>
            </a:r>
            <a:endParaRPr lang="ru-RU" b="1" dirty="0" smtClean="0">
              <a:ln>
                <a:solidFill>
                  <a:schemeClr val="bg1"/>
                </a:solidFill>
              </a:ln>
              <a:solidFill>
                <a:srgbClr val="FFFF00"/>
              </a:solidFill>
            </a:endParaRPr>
          </a:p>
          <a:p>
            <a:r>
              <a:rPr lang="be-BY" b="1" dirty="0" smtClean="0">
                <a:ln>
                  <a:solidFill>
                    <a:schemeClr val="bg1"/>
                  </a:solidFill>
                </a:ln>
                <a:solidFill>
                  <a:srgbClr val="FFFF00"/>
                </a:solidFill>
              </a:rPr>
              <a:t>Багушэўскіх лясоў.</a:t>
            </a:r>
            <a:endParaRPr lang="ru-RU" b="1" dirty="0" smtClean="0">
              <a:ln>
                <a:solidFill>
                  <a:schemeClr val="bg1"/>
                </a:solidFill>
              </a:ln>
              <a:solidFill>
                <a:srgbClr val="FFFF00"/>
              </a:solidFill>
            </a:endParaRPr>
          </a:p>
          <a:p>
            <a:r>
              <a:rPr lang="be-BY" b="1" dirty="0" smtClean="0">
                <a:ln>
                  <a:solidFill>
                    <a:schemeClr val="bg1"/>
                  </a:solidFill>
                </a:ln>
                <a:solidFill>
                  <a:srgbClr val="FFFF00"/>
                </a:solidFill>
              </a:rPr>
              <a:t>Між палёў то абкружыцца,</a:t>
            </a:r>
            <a:endParaRPr lang="ru-RU" b="1" dirty="0" smtClean="0">
              <a:ln>
                <a:solidFill>
                  <a:schemeClr val="bg1"/>
                </a:solidFill>
              </a:ln>
              <a:solidFill>
                <a:srgbClr val="FFFF00"/>
              </a:solidFill>
            </a:endParaRPr>
          </a:p>
          <a:p>
            <a:r>
              <a:rPr lang="be-BY" b="1" dirty="0" smtClean="0">
                <a:ln>
                  <a:solidFill>
                    <a:schemeClr val="bg1"/>
                  </a:solidFill>
                </a:ln>
                <a:solidFill>
                  <a:srgbClr val="FFFF00"/>
                </a:solidFill>
              </a:rPr>
              <a:t>То бяжыць напрамкі</a:t>
            </a:r>
            <a:endParaRPr lang="ru-RU" b="1" dirty="0" smtClean="0">
              <a:ln>
                <a:solidFill>
                  <a:schemeClr val="bg1"/>
                </a:solidFill>
              </a:ln>
              <a:solidFill>
                <a:srgbClr val="FFFF00"/>
              </a:solidFill>
            </a:endParaRPr>
          </a:p>
          <a:p>
            <a:r>
              <a:rPr lang="be-BY" b="1" dirty="0" smtClean="0">
                <a:ln>
                  <a:solidFill>
                    <a:schemeClr val="bg1"/>
                  </a:solidFill>
                </a:ln>
                <a:solidFill>
                  <a:srgbClr val="FFFF00"/>
                </a:solidFill>
              </a:rPr>
              <a:t>Серабрыстая стужачка</a:t>
            </a:r>
            <a:endParaRPr lang="ru-RU" b="1" dirty="0" smtClean="0">
              <a:ln>
                <a:solidFill>
                  <a:schemeClr val="bg1"/>
                </a:solidFill>
              </a:ln>
              <a:solidFill>
                <a:srgbClr val="FFFF00"/>
              </a:solidFill>
            </a:endParaRPr>
          </a:p>
          <a:p>
            <a:r>
              <a:rPr lang="be-BY" b="1" dirty="0" smtClean="0">
                <a:ln>
                  <a:solidFill>
                    <a:schemeClr val="bg1"/>
                  </a:solidFill>
                </a:ln>
                <a:solidFill>
                  <a:srgbClr val="FFFF00"/>
                </a:solidFill>
              </a:rPr>
              <a:t>Абалянкі – ракі.</a:t>
            </a:r>
            <a:endParaRPr lang="ru-RU" b="1" dirty="0" smtClean="0">
              <a:ln>
                <a:solidFill>
                  <a:schemeClr val="bg1"/>
                </a:solidFill>
              </a:ln>
              <a:solidFill>
                <a:srgbClr val="FFFF00"/>
              </a:solidFill>
            </a:endParaRPr>
          </a:p>
          <a:p>
            <a:r>
              <a:rPr lang="be-BY" b="1" dirty="0" smtClean="0">
                <a:ln>
                  <a:solidFill>
                    <a:schemeClr val="bg1"/>
                  </a:solidFill>
                </a:ln>
                <a:solidFill>
                  <a:srgbClr val="FFFF00"/>
                </a:solidFill>
              </a:rPr>
              <a:t>То цячэ паўнаводная,</a:t>
            </a:r>
            <a:endParaRPr lang="ru-RU" b="1" dirty="0" smtClean="0">
              <a:ln>
                <a:solidFill>
                  <a:schemeClr val="bg1"/>
                </a:solidFill>
              </a:ln>
              <a:solidFill>
                <a:srgbClr val="FFFF00"/>
              </a:solidFill>
            </a:endParaRPr>
          </a:p>
          <a:p>
            <a:r>
              <a:rPr lang="be-BY" b="1" dirty="0" smtClean="0">
                <a:ln>
                  <a:solidFill>
                    <a:schemeClr val="bg1"/>
                  </a:solidFill>
                </a:ln>
                <a:solidFill>
                  <a:srgbClr val="FFFF00"/>
                </a:solidFill>
              </a:rPr>
              <a:t>То мялее яна</a:t>
            </a:r>
            <a:endParaRPr lang="ru-RU" b="1" dirty="0" smtClean="0">
              <a:ln>
                <a:solidFill>
                  <a:schemeClr val="bg1"/>
                </a:solidFill>
              </a:ln>
              <a:solidFill>
                <a:srgbClr val="FFFF00"/>
              </a:solidFill>
            </a:endParaRPr>
          </a:p>
          <a:p>
            <a:r>
              <a:rPr lang="be-BY" b="1" dirty="0" smtClean="0">
                <a:ln>
                  <a:solidFill>
                    <a:schemeClr val="bg1"/>
                  </a:solidFill>
                </a:ln>
                <a:solidFill>
                  <a:srgbClr val="FFFF00"/>
                </a:solidFill>
              </a:rPr>
              <a:t>Тут зямля мая родная,</a:t>
            </a:r>
          </a:p>
          <a:p>
            <a:r>
              <a:rPr lang="be-BY" b="1" dirty="0" smtClean="0">
                <a:ln>
                  <a:solidFill>
                    <a:schemeClr val="bg1"/>
                  </a:solidFill>
                </a:ln>
                <a:solidFill>
                  <a:srgbClr val="FFFF00"/>
                </a:solidFill>
              </a:rPr>
              <a:t>Мая Сененшчына.</a:t>
            </a:r>
            <a:endParaRPr lang="ru-RU" b="1" dirty="0" smtClean="0">
              <a:ln>
                <a:solidFill>
                  <a:schemeClr val="bg1"/>
                </a:solidFill>
              </a:ln>
              <a:solidFill>
                <a:srgbClr val="FFFF00"/>
              </a:solidFill>
            </a:endParaRPr>
          </a:p>
        </p:txBody>
      </p:sp>
      <p:pic>
        <p:nvPicPr>
          <p:cNvPr id="6" name="Picture 2" descr="Изображение 041"/>
          <p:cNvPicPr>
            <a:picLocks noChangeAspect="1" noChangeArrowheads="1"/>
          </p:cNvPicPr>
          <p:nvPr/>
        </p:nvPicPr>
        <p:blipFill>
          <a:blip r:embed="rId3" cstate="screen">
            <a:lum bright="-6000" contrast="6000"/>
            <a:extLst>
              <a:ext uri="{28A0092B-C50C-407E-A947-70E740481C1C}">
                <a14:useLocalDpi xmlns:a14="http://schemas.microsoft.com/office/drawing/2010/main"/>
              </a:ext>
            </a:extLst>
          </a:blip>
          <a:srcRect/>
          <a:stretch>
            <a:fillRect/>
          </a:stretch>
        </p:blipFill>
        <p:spPr bwMode="auto">
          <a:xfrm>
            <a:off x="3500430" y="1714488"/>
            <a:ext cx="5429287" cy="4929222"/>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428597" y="357166"/>
          <a:ext cx="8429682" cy="5786478"/>
        </p:xfrm>
        <a:graphic>
          <a:graphicData uri="http://schemas.openxmlformats.org/drawingml/2006/table">
            <a:tbl>
              <a:tblPr/>
              <a:tblGrid>
                <a:gridCol w="1685760"/>
                <a:gridCol w="1685760"/>
                <a:gridCol w="1685760"/>
                <a:gridCol w="1685760"/>
                <a:gridCol w="1686642"/>
              </a:tblGrid>
              <a:tr h="5786478">
                <a:tc>
                  <a:txBody>
                    <a:bodyPr/>
                    <a:lstStyle/>
                    <a:p>
                      <a:pPr algn="just">
                        <a:lnSpc>
                          <a:spcPct val="115000"/>
                        </a:lnSpc>
                        <a:spcAft>
                          <a:spcPts val="0"/>
                        </a:spcAft>
                      </a:pPr>
                      <a:r>
                        <a:rPr lang="ru-RU" sz="2000" dirty="0">
                          <a:latin typeface="Times New Roman"/>
                          <a:ea typeface="Times New Roman"/>
                          <a:cs typeface="Times New Roman"/>
                        </a:rPr>
                        <a:t>Октябрьская</a:t>
                      </a:r>
                      <a:endParaRPr lang="ru-RU" sz="2000" dirty="0">
                        <a:latin typeface="Calibri"/>
                        <a:ea typeface="Times New Roman"/>
                        <a:cs typeface="Times New Roman"/>
                      </a:endParaRPr>
                    </a:p>
                    <a:p>
                      <a:pPr algn="just">
                        <a:lnSpc>
                          <a:spcPct val="115000"/>
                        </a:lnSpc>
                        <a:spcAft>
                          <a:spcPts val="0"/>
                        </a:spcAft>
                      </a:pPr>
                      <a:r>
                        <a:rPr lang="ru-RU" sz="2000" dirty="0" err="1">
                          <a:latin typeface="Times New Roman"/>
                          <a:ea typeface="Times New Roman"/>
                          <a:cs typeface="Times New Roman"/>
                        </a:rPr>
                        <a:t>Кр</a:t>
                      </a:r>
                      <a:r>
                        <a:rPr lang="ru-RU" sz="2000" dirty="0">
                          <a:latin typeface="Times New Roman"/>
                          <a:ea typeface="Times New Roman"/>
                          <a:cs typeface="Times New Roman"/>
                        </a:rPr>
                        <a:t>. Октябрь</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Олимпийская</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Заводская</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Советская</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Юбилейная</a:t>
                      </a:r>
                      <a:endParaRPr lang="ru-RU" sz="2000" dirty="0">
                        <a:latin typeface="Calibri"/>
                        <a:ea typeface="Times New Roman"/>
                        <a:cs typeface="Times New Roman"/>
                      </a:endParaRPr>
                    </a:p>
                    <a:p>
                      <a:pPr algn="just">
                        <a:lnSpc>
                          <a:spcPct val="115000"/>
                        </a:lnSpc>
                        <a:spcAft>
                          <a:spcPts val="0"/>
                        </a:spcAft>
                      </a:pPr>
                      <a:r>
                        <a:rPr lang="ru-RU" sz="2000" dirty="0" err="1">
                          <a:latin typeface="Times New Roman"/>
                          <a:ea typeface="Times New Roman"/>
                          <a:cs typeface="Times New Roman"/>
                        </a:rPr>
                        <a:t>Кр</a:t>
                      </a:r>
                      <a:r>
                        <a:rPr lang="ru-RU" sz="2000" dirty="0">
                          <a:latin typeface="Times New Roman"/>
                          <a:ea typeface="Times New Roman"/>
                          <a:cs typeface="Times New Roman"/>
                        </a:rPr>
                        <a:t>. Слобода</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Пролетарская</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Первомайская</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Правды </a:t>
                      </a:r>
                      <a:endParaRPr lang="ru-RU" sz="2000" dirty="0">
                        <a:latin typeface="Calibri"/>
                        <a:ea typeface="Times New Roman"/>
                        <a:cs typeface="Times New Roman"/>
                      </a:endParaRPr>
                    </a:p>
                    <a:p>
                      <a:pPr>
                        <a:lnSpc>
                          <a:spcPct val="115000"/>
                        </a:lnSpc>
                        <a:spcAft>
                          <a:spcPts val="0"/>
                        </a:spcAft>
                      </a:pPr>
                      <a:r>
                        <a:rPr lang="ru-RU" sz="2000" dirty="0">
                          <a:latin typeface="Times New Roman"/>
                          <a:ea typeface="Times New Roman"/>
                          <a:cs typeface="Times New Roman"/>
                        </a:rPr>
                        <a:t>Витебская </a:t>
                      </a:r>
                      <a:endParaRPr lang="ru-RU" sz="2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2000" dirty="0">
                          <a:latin typeface="Times New Roman"/>
                          <a:ea typeface="Times New Roman"/>
                          <a:cs typeface="Times New Roman"/>
                        </a:rPr>
                        <a:t>Солнечная</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Зеленая</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Луговая</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Полевая</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Западная</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Горная</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Заречная</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Песчаная</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Набережная</a:t>
                      </a:r>
                      <a:endParaRPr lang="ru-RU" sz="2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2000" dirty="0">
                          <a:latin typeface="Times New Roman"/>
                          <a:ea typeface="Times New Roman"/>
                          <a:cs typeface="Times New Roman"/>
                        </a:rPr>
                        <a:t>Аэродромная</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Авиационная</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Космонавтов</a:t>
                      </a:r>
                      <a:endParaRPr lang="ru-RU" sz="2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2000" dirty="0" err="1">
                          <a:latin typeface="Times New Roman"/>
                          <a:ea typeface="Times New Roman"/>
                          <a:cs typeface="Times New Roman"/>
                        </a:rPr>
                        <a:t>Синкевича</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Жаврука</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Чкалова</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К. Маркса</a:t>
                      </a:r>
                      <a:endParaRPr lang="ru-RU" sz="2000" dirty="0">
                        <a:latin typeface="Calibri"/>
                        <a:ea typeface="Times New Roman"/>
                        <a:cs typeface="Times New Roman"/>
                      </a:endParaRPr>
                    </a:p>
                    <a:p>
                      <a:pPr algn="just">
                        <a:lnSpc>
                          <a:spcPct val="115000"/>
                        </a:lnSpc>
                        <a:spcAft>
                          <a:spcPts val="0"/>
                        </a:spcAft>
                      </a:pPr>
                      <a:r>
                        <a:rPr lang="ru-RU" sz="2000" dirty="0" err="1">
                          <a:latin typeface="Times New Roman"/>
                          <a:ea typeface="Times New Roman"/>
                          <a:cs typeface="Times New Roman"/>
                        </a:rPr>
                        <a:t>Азгура</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Мичурина</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Пушкина</a:t>
                      </a:r>
                      <a:endParaRPr lang="ru-RU" sz="2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800" dirty="0" err="1" smtClean="0">
                          <a:latin typeface="Times New Roman"/>
                          <a:ea typeface="Times New Roman"/>
                          <a:cs typeface="Times New Roman"/>
                        </a:rPr>
                        <a:t>Красноармей</a:t>
                      </a:r>
                      <a:endParaRPr lang="ru-RU" sz="1800" dirty="0" smtClean="0">
                        <a:latin typeface="Times New Roman"/>
                        <a:ea typeface="Times New Roman"/>
                        <a:cs typeface="Times New Roman"/>
                      </a:endParaRPr>
                    </a:p>
                    <a:p>
                      <a:pPr algn="just">
                        <a:lnSpc>
                          <a:spcPct val="115000"/>
                        </a:lnSpc>
                        <a:spcAft>
                          <a:spcPts val="0"/>
                        </a:spcAft>
                      </a:pPr>
                      <a:r>
                        <a:rPr lang="ru-RU" sz="1800" dirty="0" err="1" smtClean="0">
                          <a:latin typeface="Times New Roman"/>
                          <a:ea typeface="Times New Roman"/>
                          <a:cs typeface="Times New Roman"/>
                        </a:rPr>
                        <a:t>ская</a:t>
                      </a:r>
                      <a:endParaRPr lang="ru-RU" sz="1800" dirty="0">
                        <a:latin typeface="Calibri"/>
                        <a:ea typeface="Times New Roman"/>
                        <a:cs typeface="Times New Roman"/>
                      </a:endParaRPr>
                    </a:p>
                    <a:p>
                      <a:pPr algn="just">
                        <a:lnSpc>
                          <a:spcPct val="115000"/>
                        </a:lnSpc>
                        <a:spcAft>
                          <a:spcPts val="0"/>
                        </a:spcAft>
                      </a:pPr>
                      <a:r>
                        <a:rPr lang="ru-RU" sz="2000" dirty="0" err="1">
                          <a:latin typeface="Times New Roman"/>
                          <a:ea typeface="Times New Roman"/>
                          <a:cs typeface="Times New Roman"/>
                        </a:rPr>
                        <a:t>Заслонова</a:t>
                      </a:r>
                      <a:endParaRPr lang="ru-RU" sz="2000" dirty="0">
                        <a:latin typeface="Calibri"/>
                        <a:ea typeface="Times New Roman"/>
                        <a:cs typeface="Times New Roman"/>
                      </a:endParaRPr>
                    </a:p>
                    <a:p>
                      <a:pPr algn="just">
                        <a:lnSpc>
                          <a:spcPct val="115000"/>
                        </a:lnSpc>
                        <a:spcAft>
                          <a:spcPts val="0"/>
                        </a:spcAft>
                      </a:pPr>
                      <a:r>
                        <a:rPr lang="ru-RU" sz="2000" dirty="0" err="1">
                          <a:latin typeface="Times New Roman"/>
                          <a:ea typeface="Times New Roman"/>
                          <a:cs typeface="Times New Roman"/>
                        </a:rPr>
                        <a:t>Пятаковича</a:t>
                      </a:r>
                      <a:endParaRPr lang="ru-RU" sz="2000" dirty="0">
                        <a:latin typeface="Calibri"/>
                        <a:ea typeface="Times New Roman"/>
                        <a:cs typeface="Times New Roman"/>
                      </a:endParaRPr>
                    </a:p>
                    <a:p>
                      <a:pPr algn="just">
                        <a:lnSpc>
                          <a:spcPct val="115000"/>
                        </a:lnSpc>
                        <a:spcAft>
                          <a:spcPts val="0"/>
                        </a:spcAft>
                      </a:pPr>
                      <a:r>
                        <a:rPr lang="ru-RU" sz="2000" dirty="0" err="1">
                          <a:latin typeface="Times New Roman"/>
                          <a:ea typeface="Times New Roman"/>
                          <a:cs typeface="Times New Roman"/>
                        </a:rPr>
                        <a:t>Назаренко</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Коваленко</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Светличного</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Бородулино</a:t>
                      </a:r>
                      <a:endParaRPr lang="ru-RU" sz="2000" dirty="0">
                        <a:latin typeface="Calibri"/>
                        <a:ea typeface="Times New Roman"/>
                        <a:cs typeface="Times New Roman"/>
                      </a:endParaRPr>
                    </a:p>
                    <a:p>
                      <a:pPr algn="just">
                        <a:lnSpc>
                          <a:spcPct val="115000"/>
                        </a:lnSpc>
                        <a:spcAft>
                          <a:spcPts val="0"/>
                        </a:spcAft>
                      </a:pPr>
                      <a:r>
                        <a:rPr lang="ru-RU" sz="2000" dirty="0" err="1">
                          <a:latin typeface="Times New Roman"/>
                          <a:ea typeface="Times New Roman"/>
                          <a:cs typeface="Times New Roman"/>
                        </a:rPr>
                        <a:t>Горовца</a:t>
                      </a:r>
                      <a:endParaRPr lang="ru-RU" sz="2000" dirty="0">
                        <a:latin typeface="Calibri"/>
                        <a:ea typeface="Times New Roman"/>
                        <a:cs typeface="Times New Roman"/>
                      </a:endParaRPr>
                    </a:p>
                    <a:p>
                      <a:pPr algn="just">
                        <a:lnSpc>
                          <a:spcPct val="115000"/>
                        </a:lnSpc>
                        <a:spcAft>
                          <a:spcPts val="0"/>
                        </a:spcAft>
                      </a:pPr>
                      <a:r>
                        <a:rPr lang="ru-RU" sz="2000" dirty="0" err="1">
                          <a:latin typeface="Times New Roman"/>
                          <a:ea typeface="Times New Roman"/>
                          <a:cs typeface="Times New Roman"/>
                        </a:rPr>
                        <a:t>Машерова</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Леонова</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Победы</a:t>
                      </a:r>
                      <a:endParaRPr lang="ru-RU" sz="2000" dirty="0">
                        <a:latin typeface="Calibri"/>
                        <a:ea typeface="Times New Roman"/>
                        <a:cs typeface="Times New Roman"/>
                      </a:endParaRPr>
                    </a:p>
                    <a:p>
                      <a:pPr algn="just">
                        <a:lnSpc>
                          <a:spcPct val="115000"/>
                        </a:lnSpc>
                        <a:spcAft>
                          <a:spcPts val="0"/>
                        </a:spcAft>
                      </a:pPr>
                      <a:r>
                        <a:rPr lang="ru-RU" sz="2000" dirty="0">
                          <a:latin typeface="Times New Roman"/>
                          <a:ea typeface="Times New Roman"/>
                          <a:cs typeface="Times New Roman"/>
                        </a:rPr>
                        <a:t>Мира </a:t>
                      </a:r>
                      <a:endParaRPr lang="ru-RU" sz="20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descr="070913_132413"/>
          <p:cNvPicPr>
            <a:picLocks noChangeAspect="1" noChangeArrowheads="1"/>
          </p:cNvPicPr>
          <p:nvPr/>
        </p:nvPicPr>
        <p:blipFill>
          <a:blip r:embed="rId3" cstate="print"/>
          <a:srcRect/>
          <a:stretch>
            <a:fillRect/>
          </a:stretch>
        </p:blipFill>
        <p:spPr bwMode="auto">
          <a:xfrm>
            <a:off x="785786" y="1428736"/>
            <a:ext cx="7702348" cy="5072074"/>
          </a:xfrm>
          <a:prstGeom prst="rect">
            <a:avLst/>
          </a:prstGeom>
          <a:noFill/>
        </p:spPr>
      </p:pic>
      <p:sp>
        <p:nvSpPr>
          <p:cNvPr id="3" name="Rectangle 3"/>
          <p:cNvSpPr>
            <a:spLocks noChangeArrowheads="1"/>
          </p:cNvSpPr>
          <p:nvPr/>
        </p:nvSpPr>
        <p:spPr bwMode="auto">
          <a:xfrm>
            <a:off x="0" y="1"/>
            <a:ext cx="8769645"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539750" fontAlgn="base">
              <a:spcBef>
                <a:spcPct val="0"/>
              </a:spcBef>
              <a:spcAft>
                <a:spcPct val="0"/>
              </a:spcAft>
            </a:pPr>
            <a:r>
              <a:rPr lang="ru-RU" sz="1600" b="1" dirty="0" smtClean="0">
                <a:ln w="6350">
                  <a:noFill/>
                </a:ln>
                <a:solidFill>
                  <a:schemeClr val="tx1">
                    <a:lumMod val="85000"/>
                    <a:lumOff val="15000"/>
                  </a:schemeClr>
                </a:solidFill>
                <a:effectLst>
                  <a:outerShdw blurRad="114300" dist="101600" dir="2700000" algn="tl" rotWithShape="0">
                    <a:srgbClr val="000000">
                      <a:alpha val="40000"/>
                    </a:srgbClr>
                  </a:outerShdw>
                </a:effectLst>
                <a:latin typeface="+mj-lt"/>
                <a:ea typeface="+mj-ea"/>
                <a:cs typeface="+mj-cs"/>
              </a:rPr>
              <a:t>Мы продолжим  нашу экскурсию и посетим  эстетический центр воспитания учеников </a:t>
            </a:r>
          </a:p>
          <a:p>
            <a:pPr indent="539750" fontAlgn="base">
              <a:spcBef>
                <a:spcPct val="0"/>
              </a:spcBef>
              <a:spcAft>
                <a:spcPct val="0"/>
              </a:spcAft>
            </a:pPr>
            <a:r>
              <a:rPr lang="ru-RU" sz="1600" b="1" dirty="0" smtClean="0">
                <a:ln w="6350">
                  <a:noFill/>
                </a:ln>
                <a:solidFill>
                  <a:schemeClr val="tx1">
                    <a:lumMod val="85000"/>
                    <a:lumOff val="15000"/>
                  </a:schemeClr>
                </a:solidFill>
                <a:effectLst>
                  <a:outerShdw blurRad="114300" dist="101600" dir="2700000" algn="tl" rotWithShape="0">
                    <a:srgbClr val="000000">
                      <a:alpha val="40000"/>
                    </a:srgbClr>
                  </a:outerShdw>
                </a:effectLst>
                <a:latin typeface="+mj-lt"/>
                <a:ea typeface="+mj-ea"/>
                <a:cs typeface="+mj-cs"/>
              </a:rPr>
              <a:t>СШ №1 г. Сенно. Современные классы и музей им. </a:t>
            </a:r>
            <a:r>
              <a:rPr lang="ru-RU" sz="1600" b="1" dirty="0" err="1" smtClean="0">
                <a:ln w="6350">
                  <a:noFill/>
                </a:ln>
                <a:solidFill>
                  <a:schemeClr val="tx1">
                    <a:lumMod val="85000"/>
                    <a:lumOff val="15000"/>
                  </a:schemeClr>
                </a:solidFill>
                <a:effectLst>
                  <a:outerShdw blurRad="114300" dist="101600" dir="2700000" algn="tl" rotWithShape="0">
                    <a:srgbClr val="000000">
                      <a:alpha val="40000"/>
                    </a:srgbClr>
                  </a:outerShdw>
                </a:effectLst>
                <a:latin typeface="+mj-lt"/>
                <a:ea typeface="+mj-ea"/>
                <a:cs typeface="+mj-cs"/>
              </a:rPr>
              <a:t>З.И.Азгура</a:t>
            </a:r>
            <a:r>
              <a:rPr lang="ru-RU" sz="1600" b="1" dirty="0" smtClean="0">
                <a:ln w="6350">
                  <a:noFill/>
                </a:ln>
                <a:solidFill>
                  <a:schemeClr val="tx1">
                    <a:lumMod val="85000"/>
                    <a:lumOff val="15000"/>
                  </a:schemeClr>
                </a:solidFill>
                <a:effectLst>
                  <a:outerShdw blurRad="114300" dist="101600" dir="2700000" algn="tl" rotWithShape="0">
                    <a:srgbClr val="000000">
                      <a:alpha val="40000"/>
                    </a:srgbClr>
                  </a:outerShdw>
                </a:effectLst>
                <a:latin typeface="+mj-lt"/>
                <a:ea typeface="+mj-ea"/>
                <a:cs typeface="+mj-cs"/>
              </a:rPr>
              <a:t> когда-то были спиртоочистительным  складом </a:t>
            </a:r>
            <a:r>
              <a:rPr lang="ru-RU" sz="1600" b="1" dirty="0" err="1" smtClean="0">
                <a:ln w="6350">
                  <a:noFill/>
                </a:ln>
                <a:solidFill>
                  <a:schemeClr val="tx1">
                    <a:lumMod val="85000"/>
                    <a:lumOff val="15000"/>
                  </a:schemeClr>
                </a:solidFill>
                <a:effectLst>
                  <a:outerShdw blurRad="114300" dist="101600" dir="2700000" algn="tl" rotWithShape="0">
                    <a:srgbClr val="000000">
                      <a:alpha val="40000"/>
                    </a:srgbClr>
                  </a:outerShdw>
                </a:effectLst>
                <a:latin typeface="+mj-lt"/>
                <a:ea typeface="+mj-ea"/>
                <a:cs typeface="+mj-cs"/>
              </a:rPr>
              <a:t>Сенненского</a:t>
            </a:r>
            <a:r>
              <a:rPr lang="ru-RU" sz="1600" b="1" dirty="0" smtClean="0">
                <a:ln w="6350">
                  <a:noFill/>
                </a:ln>
                <a:solidFill>
                  <a:schemeClr val="tx1">
                    <a:lumMod val="85000"/>
                    <a:lumOff val="15000"/>
                  </a:schemeClr>
                </a:solidFill>
                <a:effectLst>
                  <a:outerShdw blurRad="114300" dist="101600" dir="2700000" algn="tl" rotWithShape="0">
                    <a:srgbClr val="000000">
                      <a:alpha val="40000"/>
                    </a:srgbClr>
                  </a:outerShdw>
                </a:effectLst>
                <a:latin typeface="+mj-lt"/>
                <a:ea typeface="+mj-ea"/>
                <a:cs typeface="+mj-cs"/>
              </a:rPr>
              <a:t> уезда (1912г.), после - помещением курсов учителей, во время войны (1941-1944 гг.) – школой СС и тюрьмой, после СШ№1 г. Сенно, потом УПК района, а с 1991 года здесь учатся и творят свои произведения искусства учащиеся СШ №1. </a:t>
            </a:r>
          </a:p>
        </p:txBody>
      </p:sp>
      <p:sp>
        <p:nvSpPr>
          <p:cNvPr id="4" name="TextBox 3"/>
          <p:cNvSpPr txBox="1"/>
          <p:nvPr/>
        </p:nvSpPr>
        <p:spPr>
          <a:xfrm>
            <a:off x="357158" y="6072206"/>
            <a:ext cx="2786082"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ru-RU" sz="2400" dirty="0" smtClean="0">
                <a:solidFill>
                  <a:schemeClr val="tx1"/>
                </a:solidFill>
              </a:rPr>
              <a:t>ул. Октябрьская</a:t>
            </a:r>
            <a:endParaRPr lang="ru-RU" sz="2400" dirty="0">
              <a:solidFill>
                <a:schemeClr val="tx1"/>
              </a:solidFill>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par>
                                <p:cTn id="9" presetID="4" presetClass="entr" presetSubtype="16"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ox(in)">
                                      <p:cBhvr>
                                        <p:cTn id="11" dur="2000"/>
                                        <p:tgtEl>
                                          <p:spTgt spid="3">
                                            <p:txEl>
                                              <p:pRg st="0" end="0"/>
                                            </p:txEl>
                                          </p:spTgt>
                                        </p:tgtEl>
                                      </p:cBhvr>
                                    </p:animEffect>
                                  </p:childTnLst>
                                </p:cTn>
                              </p:par>
                              <p:par>
                                <p:cTn id="12" presetID="4" presetClass="entr" presetSubtype="16"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ox(in)">
                                      <p:cBhvr>
                                        <p:cTn id="14" dur="2000"/>
                                        <p:tgtEl>
                                          <p:spTgt spid="3">
                                            <p:txEl>
                                              <p:pRg st="1" end="1"/>
                                            </p:txEl>
                                          </p:spTgt>
                                        </p:tgtEl>
                                      </p:cBhvr>
                                    </p:animEffect>
                                  </p:childTnLst>
                                </p:cTn>
                              </p:par>
                              <p:par>
                                <p:cTn id="15" presetID="8"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3786182" y="0"/>
            <a:ext cx="5357818" cy="6858001"/>
          </a:xfrm>
          <a:prstGeom prst="rect">
            <a:avLst/>
          </a:prstGeom>
          <a:noFill/>
          <a:ln w="9525">
            <a:noFill/>
            <a:miter lim="800000"/>
            <a:headEnd/>
            <a:tailEnd/>
          </a:ln>
          <a:effectLst/>
        </p:spPr>
      </p:pic>
      <p:sp>
        <p:nvSpPr>
          <p:cNvPr id="3" name="TextBox 2"/>
          <p:cNvSpPr txBox="1"/>
          <p:nvPr/>
        </p:nvSpPr>
        <p:spPr>
          <a:xfrm>
            <a:off x="357158" y="6357958"/>
            <a:ext cx="2786082" cy="369332"/>
          </a:xfrm>
          <a:prstGeom prst="rect">
            <a:avLst/>
          </a:prstGeom>
          <a:noFill/>
        </p:spPr>
        <p:txBody>
          <a:bodyPr wrap="square" rtlCol="0">
            <a:spAutoFit/>
          </a:bodyPr>
          <a:lstStyle/>
          <a:p>
            <a:r>
              <a:rPr lang="ru-RU" dirty="0" smtClean="0">
                <a:solidFill>
                  <a:schemeClr val="bg1"/>
                </a:solidFill>
              </a:rPr>
              <a:t>Ул. Октябрьская</a:t>
            </a:r>
            <a:endParaRPr lang="ru-RU" dirty="0">
              <a:solidFill>
                <a:schemeClr val="bg1"/>
              </a:solidFill>
            </a:endParaRPr>
          </a:p>
        </p:txBody>
      </p:sp>
      <p:pic>
        <p:nvPicPr>
          <p:cNvPr id="4" name="Рисунок 3" descr="D:\Наши документы\Дефектолог\Фото  Баранок А.С.   Леопольдовне\CIMG1838.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786182" cy="6858000"/>
          </a:xfrm>
          <a:prstGeom prst="rect">
            <a:avLst/>
          </a:prstGeom>
          <a:noFill/>
          <a:ln w="9525">
            <a:noFill/>
            <a:miter lim="800000"/>
            <a:headEnd/>
            <a:tailEnd/>
          </a:ln>
        </p:spPr>
      </p:pic>
    </p:spTree>
  </p:cSld>
  <p:clrMapOvr>
    <a:masterClrMapping/>
  </p:clrMapOvr>
  <p:transition spd="slow">
    <p:randomBa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descr="070910_143306"/>
          <p:cNvPicPr>
            <a:picLocks noChangeAspect="1" noChangeArrowheads="1"/>
          </p:cNvPicPr>
          <p:nvPr/>
        </p:nvPicPr>
        <p:blipFill>
          <a:blip r:embed="rId3" cstate="screen">
            <a:lum bright="6000" contrast="6000"/>
            <a:extLst>
              <a:ext uri="{28A0092B-C50C-407E-A947-70E740481C1C}">
                <a14:useLocalDpi xmlns:a14="http://schemas.microsoft.com/office/drawing/2010/main"/>
              </a:ext>
            </a:extLst>
          </a:blip>
          <a:srcRect/>
          <a:stretch>
            <a:fillRect/>
          </a:stretch>
        </p:blipFill>
        <p:spPr bwMode="auto">
          <a:xfrm>
            <a:off x="785786" y="1000108"/>
            <a:ext cx="7715305" cy="5621113"/>
          </a:xfrm>
          <a:prstGeom prst="rect">
            <a:avLst/>
          </a:prstGeom>
          <a:noFill/>
        </p:spPr>
      </p:pic>
      <p:sp>
        <p:nvSpPr>
          <p:cNvPr id="4" name="Скругленный прямоугольник 3"/>
          <p:cNvSpPr/>
          <p:nvPr/>
        </p:nvSpPr>
        <p:spPr>
          <a:xfrm>
            <a:off x="642910" y="142852"/>
            <a:ext cx="8001056" cy="8572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ctr" fontAlgn="base">
              <a:spcBef>
                <a:spcPct val="0"/>
              </a:spcBef>
              <a:spcAft>
                <a:spcPct val="0"/>
              </a:spcAft>
              <a:tabLst>
                <a:tab pos="5130800" algn="l"/>
              </a:tabLst>
            </a:pPr>
            <a:r>
              <a:rPr lang="ru-RU" b="1" dirty="0" smtClean="0">
                <a:ln w="6350">
                  <a:solidFill>
                    <a:schemeClr val="bg1"/>
                  </a:solidFill>
                </a:ln>
                <a:solidFill>
                  <a:schemeClr val="bg1"/>
                </a:solidFill>
                <a:effectLst>
                  <a:outerShdw blurRad="114300" dist="101600" dir="2700000" algn="tl" rotWithShape="0">
                    <a:srgbClr val="000000">
                      <a:alpha val="40000"/>
                    </a:srgbClr>
                  </a:outerShdw>
                </a:effectLst>
              </a:rPr>
              <a:t>Добро пожаловать  в   городской </a:t>
            </a:r>
          </a:p>
          <a:p>
            <a:pPr lvl="0" indent="457200" algn="ctr" fontAlgn="base">
              <a:spcBef>
                <a:spcPct val="0"/>
              </a:spcBef>
              <a:spcAft>
                <a:spcPct val="0"/>
              </a:spcAft>
              <a:tabLst>
                <a:tab pos="5130800" algn="l"/>
              </a:tabLst>
            </a:pPr>
            <a:r>
              <a:rPr lang="ru-RU" b="1" dirty="0" smtClean="0">
                <a:ln w="6350">
                  <a:solidFill>
                    <a:schemeClr val="bg1"/>
                  </a:solidFill>
                </a:ln>
                <a:solidFill>
                  <a:schemeClr val="bg1"/>
                </a:solidFill>
                <a:effectLst>
                  <a:outerShdw blurRad="114300" dist="101600" dir="2700000" algn="tl" rotWithShape="0">
                    <a:srgbClr val="000000">
                      <a:alpha val="40000"/>
                    </a:srgbClr>
                  </a:outerShdw>
                </a:effectLst>
              </a:rPr>
              <a:t>краеведческий музей.</a:t>
            </a:r>
          </a:p>
        </p:txBody>
      </p:sp>
      <p:sp>
        <p:nvSpPr>
          <p:cNvPr id="5" name="TextBox 4"/>
          <p:cNvSpPr txBox="1"/>
          <p:nvPr/>
        </p:nvSpPr>
        <p:spPr>
          <a:xfrm>
            <a:off x="857224" y="5429264"/>
            <a:ext cx="2714644" cy="52322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ru-RU" sz="2800" dirty="0" smtClean="0">
                <a:solidFill>
                  <a:schemeClr val="tx1"/>
                </a:solidFill>
              </a:rPr>
              <a:t>ул. Советская</a:t>
            </a:r>
            <a:endParaRPr lang="ru-RU" sz="2800" dirty="0">
              <a:solidFill>
                <a:schemeClr val="tx1"/>
              </a:solidFill>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583</TotalTime>
  <Words>606</Words>
  <Application>Microsoft Office PowerPoint</Application>
  <PresentationFormat>Экран (4:3)</PresentationFormat>
  <Paragraphs>115</Paragraphs>
  <Slides>27</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27</vt:i4>
      </vt:variant>
    </vt:vector>
  </HeadingPairs>
  <TitlesOfParts>
    <vt:vector size="35" baseType="lpstr">
      <vt:lpstr>Arial</vt:lpstr>
      <vt:lpstr>Arial Black</vt:lpstr>
      <vt:lpstr>Calibri</vt:lpstr>
      <vt:lpstr>Comic Sans MS</vt:lpstr>
      <vt:lpstr>Constantia</vt:lpstr>
      <vt:lpstr>Times New Roman</vt:lpstr>
      <vt:lpstr>Wingdings 2</vt:lpstr>
      <vt:lpstr>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Andrei M</cp:lastModifiedBy>
  <cp:revision>115</cp:revision>
  <dcterms:created xsi:type="dcterms:W3CDTF">2009-09-24T20:32:34Z</dcterms:created>
  <dcterms:modified xsi:type="dcterms:W3CDTF">2022-02-18T16:41:23Z</dcterms:modified>
</cp:coreProperties>
</file>