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notesMasterIdLst>
    <p:notesMasterId r:id="rId24"/>
  </p:notesMasterIdLst>
  <p:sldIdLst>
    <p:sldId id="317" r:id="rId2"/>
    <p:sldId id="320" r:id="rId3"/>
    <p:sldId id="329" r:id="rId4"/>
    <p:sldId id="324" r:id="rId5"/>
    <p:sldId id="328" r:id="rId6"/>
    <p:sldId id="321" r:id="rId7"/>
    <p:sldId id="334" r:id="rId8"/>
    <p:sldId id="333" r:id="rId9"/>
    <p:sldId id="292" r:id="rId10"/>
    <p:sldId id="325" r:id="rId11"/>
    <p:sldId id="327" r:id="rId12"/>
    <p:sldId id="331" r:id="rId13"/>
    <p:sldId id="332" r:id="rId14"/>
    <p:sldId id="323" r:id="rId15"/>
    <p:sldId id="330" r:id="rId16"/>
    <p:sldId id="316" r:id="rId17"/>
    <p:sldId id="326" r:id="rId18"/>
    <p:sldId id="318" r:id="rId19"/>
    <p:sldId id="322" r:id="rId20"/>
    <p:sldId id="319" r:id="rId21"/>
    <p:sldId id="335" r:id="rId22"/>
    <p:sldId id="336" r:id="rId2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356" autoAdjust="0"/>
    <p:restoredTop sz="95730" autoAdjust="0"/>
  </p:normalViewPr>
  <p:slideViewPr>
    <p:cSldViewPr>
      <p:cViewPr>
        <p:scale>
          <a:sx n="70" d="100"/>
          <a:sy n="70" d="100"/>
        </p:scale>
        <p:origin x="-528" y="-1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viewProps" Target="view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heme" Target="theme/them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BE42F61-2408-4D41-8801-551DB54F0035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805F085-1D36-421D-BC26-DF33DD9494C0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167985461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805F085-1D36-421D-BC26-DF33DD9494C0}" type="slidenum">
              <a:rPr lang="ru-RU" smtClean="0"/>
              <a:pPr/>
              <a:t>11</a:t>
            </a:fld>
            <a:endParaRPr lang="ru-RU"/>
          </a:p>
        </p:txBody>
      </p:sp>
    </p:spTree>
    <p:extLst>
      <p:ext uri="{BB962C8B-B14F-4D97-AF65-F5344CB8AC3E}">
        <p14:creationId xmlns="" xmlns:p14="http://schemas.microsoft.com/office/powerpoint/2010/main" val="33972944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1828800" y="3159760"/>
            <a:ext cx="457200" cy="1034129"/>
          </a:xfrm>
          <a:prstGeom prst="rect">
            <a:avLst/>
          </a:prstGeom>
          <a:noFill/>
        </p:spPr>
        <p:txBody>
          <a:bodyPr wrap="square" lIns="0" tIns="9144" rIns="0" bIns="9144" rtlCol="0" anchor="ctr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7240" y="1219200"/>
            <a:ext cx="7543800" cy="2152650"/>
          </a:xfrm>
        </p:spPr>
        <p:txBody>
          <a:bodyPr>
            <a:noAutofit/>
          </a:bodyPr>
          <a:lstStyle>
            <a:lvl1pPr>
              <a:defRPr sz="6000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133600" y="3375491"/>
            <a:ext cx="6172200" cy="685800"/>
          </a:xfrm>
        </p:spPr>
        <p:txBody>
          <a:bodyPr anchor="ctr"/>
          <a:lstStyle>
            <a:lvl1pPr marL="0" indent="0" algn="l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133600" y="685801"/>
            <a:ext cx="5791200" cy="3505199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09600" y="609601"/>
            <a:ext cx="2133600" cy="51816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895600" y="685801"/>
            <a:ext cx="5029200" cy="45720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extBox 7"/>
          <p:cNvSpPr txBox="1"/>
          <p:nvPr/>
        </p:nvSpPr>
        <p:spPr>
          <a:xfrm>
            <a:off x="4267200" y="4074497"/>
            <a:ext cx="457200" cy="1015663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6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6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0" y="4267368"/>
            <a:ext cx="3733800" cy="731520"/>
          </a:xfrm>
        </p:spPr>
        <p:txBody>
          <a:bodyPr anchor="ctr">
            <a:normAutofit/>
          </a:bodyPr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2" name="Date Placeholder 1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3" name="Slide Number Placeholder 1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4" name="Footer Placeholder 13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2286000" y="1905000"/>
            <a:ext cx="6035040" cy="2350008"/>
          </a:xfrm>
        </p:spPr>
        <p:txBody>
          <a:bodyPr/>
          <a:lstStyle>
            <a:lvl1pPr marL="0" algn="l" defTabSz="914400" rtl="0" eaLnBrk="1" latinLnBrk="0" hangingPunct="1">
              <a:spcBef>
                <a:spcPct val="0"/>
              </a:spcBef>
              <a:buNone/>
              <a:defRPr lang="en-US" sz="5400" b="0" kern="1200" cap="none" dirty="0" smtClean="0"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5" name="Content Placeholder 4"/>
          <p:cNvSpPr>
            <a:spLocks noGrp="1"/>
          </p:cNvSpPr>
          <p:nvPr>
            <p:ph sz="quarter" idx="13"/>
          </p:nvPr>
        </p:nvSpPr>
        <p:spPr>
          <a:xfrm>
            <a:off x="1344168" y="658368"/>
            <a:ext cx="3273552" cy="342900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Content Placeholder 6"/>
          <p:cNvSpPr>
            <a:spLocks noGrp="1"/>
          </p:cNvSpPr>
          <p:nvPr>
            <p:ph sz="quarter" idx="14"/>
          </p:nvPr>
        </p:nvSpPr>
        <p:spPr>
          <a:xfrm>
            <a:off x="5029200" y="658368"/>
            <a:ext cx="3273552" cy="3432175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4112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44168" y="1371600"/>
            <a:ext cx="3276600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029200" y="661976"/>
            <a:ext cx="3273552" cy="639762"/>
          </a:xfrm>
        </p:spPr>
        <p:txBody>
          <a:bodyPr anchor="ctr">
            <a:noAutofit/>
          </a:bodyPr>
          <a:lstStyle>
            <a:lvl1pPr marL="0" indent="0">
              <a:buNone/>
              <a:defRPr sz="22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029200" y="1371600"/>
            <a:ext cx="3273552" cy="2743200"/>
          </a:xfrm>
        </p:spPr>
        <p:txBody>
          <a:bodyPr anchor="t"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105664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8" name="TextBox 17"/>
          <p:cNvSpPr txBox="1"/>
          <p:nvPr/>
        </p:nvSpPr>
        <p:spPr>
          <a:xfrm>
            <a:off x="4780280" y="520192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5" name="Slide Number Placeholder 1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6" name="Footer Placeholder 1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8" name="Slide Number Placeholder 7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7" name="Footer Placeholder 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Box 8"/>
          <p:cNvSpPr txBox="1"/>
          <p:nvPr/>
        </p:nvSpPr>
        <p:spPr>
          <a:xfrm>
            <a:off x="5328920" y="1774588"/>
            <a:ext cx="457200" cy="1231106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8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8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838200" y="685801"/>
            <a:ext cx="4343400" cy="3429000"/>
          </a:xfrm>
        </p:spPr>
        <p:txBody>
          <a:bodyPr anchor="ctr"/>
          <a:lstStyle>
            <a:lvl1pPr>
              <a:defRPr sz="24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715000" y="685801"/>
            <a:ext cx="2590800" cy="3429000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15" name="Date Placeholder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8" name="Title 1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219200" y="612775"/>
            <a:ext cx="6705600" cy="2546985"/>
          </a:xfrm>
          <a:effectLst>
            <a:outerShdw blurRad="152400" dist="317500" dir="5400000" sx="90000" sy="-19000" rotWithShape="0">
              <a:prstClr val="black">
                <a:alpha val="15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743200" y="3453047"/>
            <a:ext cx="5029200" cy="720804"/>
          </a:xfrm>
        </p:spPr>
        <p:txBody>
          <a:bodyPr anchor="ctr"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2435352" y="3331464"/>
            <a:ext cx="457200" cy="923330"/>
          </a:xfrm>
          <a:prstGeom prst="rect">
            <a:avLst/>
          </a:prstGeom>
          <a:noFill/>
        </p:spPr>
        <p:txBody>
          <a:bodyPr wrap="square" lIns="0" tIns="0" rIns="0" bIns="0" rtlCol="0" anchor="t" anchorCtr="0">
            <a:spAutoFit/>
          </a:bodyPr>
          <a:lstStyle/>
          <a:p>
            <a:r>
              <a:rPr lang="en-US" sz="60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</a:rPr>
              <a:t>{</a:t>
            </a:r>
            <a:endParaRPr lang="en-US" sz="600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n-lt"/>
            </a:endParaRPr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3" name="Date Placeholder 1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14" name="Slide Number Placeholder 1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5" name="Footer Placeholder 1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gradFill>
            <a:gsLst>
              <a:gs pos="0">
                <a:schemeClr val="accent6">
                  <a:lumMod val="50000"/>
                  <a:alpha val="36000"/>
                </a:schemeClr>
              </a:gs>
              <a:gs pos="100000">
                <a:schemeClr val="bg2">
                  <a:alpha val="1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 rot="19724275">
            <a:off x="1373221" y="1038440"/>
            <a:ext cx="7240620" cy="570698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7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 rot="17656910">
            <a:off x="-274211" y="1165875"/>
            <a:ext cx="5538472" cy="4480459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 rot="19724275">
            <a:off x="3277955" y="116854"/>
            <a:ext cx="6479362" cy="4754757"/>
          </a:xfrm>
          <a:prstGeom prst="ellipse">
            <a:avLst/>
          </a:prstGeom>
          <a:gradFill flip="none" rotWithShape="1">
            <a:gsLst>
              <a:gs pos="0">
                <a:schemeClr val="accent6">
                  <a:lumMod val="60000"/>
                  <a:lumOff val="40000"/>
                  <a:alpha val="8000"/>
                </a:schemeClr>
              </a:gs>
              <a:gs pos="58000">
                <a:schemeClr val="bg2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77240" y="4876800"/>
            <a:ext cx="7543800" cy="914400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133600" y="685801"/>
            <a:ext cx="6096000" cy="3657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54738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D2F38680-25DA-429C-AB35-DF6C5C3D7058}" type="datetimeFigureOut">
              <a:rPr lang="ru-RU" smtClean="0"/>
              <a:pPr/>
              <a:t>01.01.2002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22960" y="6154738"/>
            <a:ext cx="4572000" cy="365125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l">
              <a:defRPr sz="11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2960" y="5842000"/>
            <a:ext cx="2133600" cy="304800"/>
          </a:xfrm>
          <a:prstGeom prst="rect">
            <a:avLst/>
          </a:prstGeom>
        </p:spPr>
        <p:txBody>
          <a:bodyPr vert="horz" lIns="91440" tIns="45720" rIns="91440" bIns="9144" rtlCol="0" anchor="b"/>
          <a:lstStyle>
            <a:lvl1pPr algn="l">
              <a:defRPr sz="1600">
                <a:solidFill>
                  <a:schemeClr val="tx1">
                    <a:alpha val="60000"/>
                  </a:schemeClr>
                </a:solidFill>
                <a:effectLst/>
              </a:defRPr>
            </a:lvl1pPr>
          </a:lstStyle>
          <a:p>
            <a:fld id="{02F8B36A-3085-4966-BDEF-D806155C22E5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txStyles>
    <p:titleStyle>
      <a:lvl1pPr algn="l" defTabSz="914400" rtl="0" eaLnBrk="1" latinLnBrk="0" hangingPunct="1">
        <a:spcBef>
          <a:spcPct val="0"/>
        </a:spcBef>
        <a:buNone/>
        <a:defRPr sz="4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56032" algn="l" defTabSz="914400" rtl="0" eaLnBrk="1" latinLnBrk="0" hangingPunct="1">
        <a:spcBef>
          <a:spcPct val="20000"/>
        </a:spcBef>
        <a:spcAft>
          <a:spcPts val="0"/>
        </a:spcAft>
        <a:buSzPct val="60000"/>
        <a:buFont typeface="Wingdings" pitchFamily="2" charset="2"/>
        <a:buChar char=""/>
        <a:defRPr sz="21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400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9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10058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7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371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6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64592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500" kern="1200">
          <a:solidFill>
            <a:schemeClr val="tx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96596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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6pPr>
      <a:lvl7pPr marL="224028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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7pPr>
      <a:lvl8pPr marL="251460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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8pPr>
      <a:lvl9pPr marL="2834640" indent="-256032" algn="l" defTabSz="914400" rtl="0" eaLnBrk="1" latinLnBrk="0" hangingPunct="1">
        <a:spcBef>
          <a:spcPct val="20000"/>
        </a:spcBef>
        <a:buSzPct val="60000"/>
        <a:buFont typeface="Wingdings" pitchFamily="2" charset="2"/>
        <a:buChar char=""/>
        <a:defRPr sz="1400" kern="1200">
          <a:solidFill>
            <a:schemeClr val="tx1"/>
          </a:solidFill>
          <a:effectLst>
            <a:outerShdw blurRad="38100" dist="38100" dir="2700000" algn="ctr" rotWithShape="0">
              <a:srgbClr val="000000">
                <a:alpha val="43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eg"/><Relationship Id="rId4" Type="http://schemas.openxmlformats.org/officeDocument/2006/relationships/image" Target="../media/image20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0" y="1700808"/>
            <a:ext cx="9144000" cy="5157192"/>
          </a:xfrm>
        </p:spPr>
        <p:txBody>
          <a:bodyPr>
            <a:normAutofit/>
          </a:bodyPr>
          <a:lstStyle/>
          <a:p>
            <a:r>
              <a:rPr lang="ru-RU" sz="6000" dirty="0" smtClean="0"/>
              <a:t>Сенно и </a:t>
            </a:r>
            <a:r>
              <a:rPr lang="ru-RU" sz="6000" dirty="0" err="1" smtClean="0"/>
              <a:t>сенненский</a:t>
            </a:r>
            <a:endParaRPr lang="ru-RU" sz="6000" dirty="0" smtClean="0"/>
          </a:p>
          <a:p>
            <a:pPr marL="0" indent="0">
              <a:buNone/>
            </a:pPr>
            <a:r>
              <a:rPr lang="ru-RU" sz="6000" dirty="0"/>
              <a:t> </a:t>
            </a:r>
            <a:r>
              <a:rPr lang="ru-RU" sz="6000" dirty="0" smtClean="0"/>
              <a:t>                район</a:t>
            </a:r>
          </a:p>
          <a:p>
            <a:pPr marL="0" indent="0">
              <a:buNone/>
            </a:pPr>
            <a:r>
              <a:rPr lang="ru-RU" sz="6000" dirty="0" smtClean="0"/>
              <a:t>                                                                                                                                                                </a:t>
            </a: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628" y="0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57627" y="0"/>
            <a:ext cx="92025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64151" y="-32226"/>
            <a:ext cx="920258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7" name="Прямоугольник 6"/>
          <p:cNvSpPr/>
          <p:nvPr/>
        </p:nvSpPr>
        <p:spPr>
          <a:xfrm>
            <a:off x="3131840" y="257453"/>
            <a:ext cx="5472608" cy="34163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7200" dirty="0" smtClean="0">
                <a:solidFill>
                  <a:srgbClr val="92D050"/>
                </a:solidFill>
              </a:rPr>
              <a:t>Сенно и </a:t>
            </a:r>
            <a:r>
              <a:rPr lang="ru-RU" sz="7200" dirty="0" err="1">
                <a:solidFill>
                  <a:srgbClr val="92D050"/>
                </a:solidFill>
              </a:rPr>
              <a:t>С</a:t>
            </a:r>
            <a:r>
              <a:rPr lang="ru-RU" sz="7200" dirty="0" err="1" smtClean="0">
                <a:solidFill>
                  <a:srgbClr val="92D050"/>
                </a:solidFill>
              </a:rPr>
              <a:t>енненский</a:t>
            </a:r>
            <a:r>
              <a:rPr lang="ru-RU" sz="7200" dirty="0" smtClean="0">
                <a:solidFill>
                  <a:srgbClr val="92D050"/>
                </a:solidFill>
              </a:rPr>
              <a:t> район              </a:t>
            </a:r>
            <a:endParaRPr lang="ru-RU" sz="7200" dirty="0">
              <a:solidFill>
                <a:srgbClr val="92D050"/>
              </a:solidFill>
            </a:endParaRPr>
          </a:p>
        </p:txBody>
      </p:sp>
      <p:pic>
        <p:nvPicPr>
          <p:cNvPr id="8" name="Содержимое 4" descr="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51520" y="278413"/>
            <a:ext cx="2685390" cy="2558872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214282" y="4725144"/>
            <a:ext cx="8929717" cy="89255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2800" dirty="0" smtClean="0"/>
              <a:t>Марченко  Евгений  6 «А»  класс</a:t>
            </a:r>
          </a:p>
          <a:p>
            <a:pPr algn="ctr"/>
            <a:r>
              <a:rPr lang="ru-RU" sz="2400" dirty="0" smtClean="0"/>
              <a:t>ГУО «Средняя  школа  №1  г. Сенно  имени З.И. Азгура»</a:t>
            </a:r>
            <a:endParaRPr lang="ru-RU" sz="2400" dirty="0"/>
          </a:p>
        </p:txBody>
      </p:sp>
    </p:spTree>
    <p:extLst>
      <p:ext uri="{BB962C8B-B14F-4D97-AF65-F5344CB8AC3E}">
        <p14:creationId xmlns="" xmlns:p14="http://schemas.microsoft.com/office/powerpoint/2010/main" val="23420456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25288" y="38372"/>
            <a:ext cx="92692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Мощенская мельница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73818" y="60447"/>
            <a:ext cx="9144953" cy="6075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334232"/>
            <a:ext cx="9071135" cy="252376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b="1" dirty="0"/>
              <a:t> </a:t>
            </a:r>
            <a:endParaRPr lang="ru-RU" sz="2800" dirty="0">
              <a:solidFill>
                <a:srgbClr val="FFC000"/>
              </a:solidFill>
            </a:endParaRPr>
          </a:p>
          <a:p>
            <a:pPr algn="just"/>
            <a:r>
              <a:rPr lang="ru-RU" sz="2000" dirty="0">
                <a:solidFill>
                  <a:schemeClr val="bg2"/>
                </a:solidFill>
              </a:rPr>
              <a:t>В конце </a:t>
            </a:r>
            <a:r>
              <a:rPr lang="en-US" sz="2000" dirty="0">
                <a:solidFill>
                  <a:schemeClr val="bg2"/>
                </a:solidFill>
              </a:rPr>
              <a:t>XVIII</a:t>
            </a:r>
            <a:r>
              <a:rPr lang="ru-RU" sz="2000" dirty="0">
                <a:solidFill>
                  <a:schemeClr val="bg2"/>
                </a:solidFill>
              </a:rPr>
              <a:t>-начале </a:t>
            </a:r>
            <a:r>
              <a:rPr lang="en-US" sz="2000" dirty="0">
                <a:solidFill>
                  <a:schemeClr val="bg2"/>
                </a:solidFill>
              </a:rPr>
              <a:t>XIX</a:t>
            </a:r>
            <a:r>
              <a:rPr lang="ru-RU" sz="2000" dirty="0">
                <a:solidFill>
                  <a:schemeClr val="bg2"/>
                </a:solidFill>
              </a:rPr>
              <a:t> вв. деревня Мощёны принадлежала статскому советнику </a:t>
            </a:r>
            <a:r>
              <a:rPr lang="ru-RU" sz="2000" dirty="0" err="1">
                <a:solidFill>
                  <a:schemeClr val="bg2"/>
                </a:solidFill>
              </a:rPr>
              <a:t>Сандригайло</a:t>
            </a:r>
            <a:r>
              <a:rPr lang="ru-RU" sz="2000" dirty="0">
                <a:solidFill>
                  <a:schemeClr val="bg2"/>
                </a:solidFill>
              </a:rPr>
              <a:t>. Строительство мельницы проводилось силами местного населения. Строительством руководил специалист по архитектуре Шредер. Кирпич производили здесь же - на правом берегу реки Березка. Паровой котел был привезен паровозом из Германии. С Богушевска его на больших санях тянули конями. Паровая мельница начала работать около 1880-1890 </a:t>
            </a:r>
            <a:r>
              <a:rPr lang="ru-RU" sz="2000" dirty="0" err="1">
                <a:solidFill>
                  <a:schemeClr val="bg2"/>
                </a:solidFill>
              </a:rPr>
              <a:t>г.г</a:t>
            </a:r>
            <a:r>
              <a:rPr lang="ru-RU" sz="2000" dirty="0">
                <a:solidFill>
                  <a:schemeClr val="bg2"/>
                </a:solidFill>
              </a:rPr>
              <a:t>.   </a:t>
            </a:r>
          </a:p>
        </p:txBody>
      </p:sp>
    </p:spTree>
    <p:extLst>
      <p:ext uri="{BB962C8B-B14F-4D97-AF65-F5344CB8AC3E}">
        <p14:creationId xmlns="" xmlns:p14="http://schemas.microsoft.com/office/powerpoint/2010/main" val="2787224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почтовая станция.jpg"/>
          <p:cNvPicPr/>
          <p:nvPr/>
        </p:nvPicPr>
        <p:blipFill>
          <a:blip r:embed="rId4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24568" y="-17837"/>
            <a:ext cx="9144954" cy="567908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-954" y="4919008"/>
            <a:ext cx="9144954" cy="193899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bg2"/>
                </a:solidFill>
              </a:rPr>
              <a:t>Почтовая станция, конец 1840-х. Стиль - неоготика.</a:t>
            </a:r>
            <a:endParaRPr lang="ru-RU" sz="2400" dirty="0">
              <a:solidFill>
                <a:schemeClr val="bg2"/>
              </a:solidFill>
            </a:endParaRPr>
          </a:p>
          <a:p>
            <a:pPr algn="just"/>
            <a:r>
              <a:rPr lang="ru-RU" sz="2400" b="1" i="1" dirty="0">
                <a:solidFill>
                  <a:schemeClr val="bg2"/>
                </a:solidFill>
              </a:rPr>
              <a:t> (д. </a:t>
            </a:r>
            <a:r>
              <a:rPr lang="ru-RU" sz="2400" b="1" i="1" dirty="0" err="1">
                <a:solidFill>
                  <a:schemeClr val="bg2"/>
                </a:solidFill>
              </a:rPr>
              <a:t>Погребенка</a:t>
            </a:r>
            <a:r>
              <a:rPr lang="ru-RU" sz="2400" b="1" i="1" dirty="0">
                <a:solidFill>
                  <a:schemeClr val="bg2"/>
                </a:solidFill>
              </a:rPr>
              <a:t>, </a:t>
            </a:r>
            <a:r>
              <a:rPr lang="ru-RU" sz="2400" b="1" i="1" dirty="0" err="1">
                <a:solidFill>
                  <a:schemeClr val="bg2"/>
                </a:solidFill>
              </a:rPr>
              <a:t>Сенненский</a:t>
            </a:r>
            <a:r>
              <a:rPr lang="ru-RU" sz="2400" b="1" i="1" dirty="0">
                <a:solidFill>
                  <a:schemeClr val="bg2"/>
                </a:solidFill>
              </a:rPr>
              <a:t> р-н)</a:t>
            </a:r>
            <a:endParaRPr lang="ru-RU" sz="2400" dirty="0">
              <a:solidFill>
                <a:schemeClr val="bg2"/>
              </a:solidFill>
            </a:endParaRPr>
          </a:p>
          <a:p>
            <a:pPr algn="just"/>
            <a:r>
              <a:rPr lang="ru-RU" sz="2400" b="1" i="1" dirty="0">
                <a:solidFill>
                  <a:schemeClr val="bg2"/>
                </a:solidFill>
              </a:rPr>
              <a:t> </a:t>
            </a:r>
            <a:r>
              <a:rPr lang="ru-RU" sz="2400" dirty="0" smtClean="0">
                <a:solidFill>
                  <a:schemeClr val="bg2"/>
                </a:solidFill>
              </a:rPr>
              <a:t>Почтовая </a:t>
            </a:r>
            <a:r>
              <a:rPr lang="ru-RU" sz="2400" dirty="0">
                <a:solidFill>
                  <a:schemeClr val="bg2"/>
                </a:solidFill>
              </a:rPr>
              <a:t>станция - станция, на которую приезжают для перемены лошадей: почтальоны, везущие почту и путешественники, едущие с почтовыми лошадьми.</a:t>
            </a:r>
          </a:p>
        </p:txBody>
      </p:sp>
    </p:spTree>
    <p:extLst>
      <p:ext uri="{BB962C8B-B14F-4D97-AF65-F5344CB8AC3E}">
        <p14:creationId xmlns="" xmlns:p14="http://schemas.microsoft.com/office/powerpoint/2010/main" val="40136777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Новая папка (2)\хозпостройка Турово.jpg"/>
          <p:cNvPicPr/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953" y="0"/>
            <a:ext cx="9144953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286388"/>
            <a:ext cx="7786742" cy="132343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400" b="1" dirty="0" err="1" smtClean="0">
                <a:solidFill>
                  <a:schemeClr val="bg2"/>
                </a:solidFill>
              </a:rPr>
              <a:t>Хозпостройка</a:t>
            </a:r>
            <a:r>
              <a:rPr lang="ru-RU" sz="4400" b="1" dirty="0" smtClean="0">
                <a:solidFill>
                  <a:schemeClr val="bg2"/>
                </a:solidFill>
              </a:rPr>
              <a:t>(д</a:t>
            </a:r>
            <a:r>
              <a:rPr lang="ru-RU" sz="4400" b="1" dirty="0">
                <a:solidFill>
                  <a:schemeClr val="bg2"/>
                </a:solidFill>
              </a:rPr>
              <a:t>. Турово) </a:t>
            </a:r>
            <a:endParaRPr lang="ru-RU" sz="4400" dirty="0">
              <a:solidFill>
                <a:schemeClr val="bg2"/>
              </a:solidFill>
            </a:endParaRPr>
          </a:p>
          <a:p>
            <a:r>
              <a:rPr lang="ru-RU" b="1" dirty="0"/>
              <a:t/>
            </a:r>
            <a:br>
              <a:rPr lang="ru-RU" b="1" dirty="0"/>
            </a:br>
            <a:endParaRPr lang="ru-RU" dirty="0"/>
          </a:p>
        </p:txBody>
      </p:sp>
    </p:spTree>
    <p:extLst>
      <p:ext uri="{BB962C8B-B14F-4D97-AF65-F5344CB8AC3E}">
        <p14:creationId xmlns="" xmlns:p14="http://schemas.microsoft.com/office/powerpoint/2010/main" val="9858945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Ходцы постройки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0" y="0"/>
            <a:ext cx="5868143" cy="40770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Documents and Settings\Пользователь\Рабочий стол\двор хозпостройки Пламя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3930" y="0"/>
            <a:ext cx="4790070" cy="355517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c:\Documents and Settings\Пользователь\Рабочий стол\двери Мощены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4788024" y="3071810"/>
            <a:ext cx="4355976" cy="35730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0" y="3441680"/>
            <a:ext cx="4857752" cy="341632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i="1" dirty="0">
                <a:solidFill>
                  <a:schemeClr val="bg2"/>
                </a:solidFill>
              </a:rPr>
              <a:t>Хозяйственные постройки 1910 г. (д. </a:t>
            </a:r>
            <a:r>
              <a:rPr lang="ru-RU" sz="2400" b="1" i="1" dirty="0" err="1">
                <a:solidFill>
                  <a:schemeClr val="bg2"/>
                </a:solidFill>
              </a:rPr>
              <a:t>Ходцы</a:t>
            </a:r>
            <a:r>
              <a:rPr lang="ru-RU" sz="2400" b="1" i="1" dirty="0">
                <a:solidFill>
                  <a:schemeClr val="bg2"/>
                </a:solidFill>
              </a:rPr>
              <a:t>)</a:t>
            </a:r>
            <a:r>
              <a:rPr lang="ru-RU" sz="2400" dirty="0">
                <a:solidFill>
                  <a:schemeClr val="bg2"/>
                </a:solidFill>
              </a:rPr>
              <a:t> </a:t>
            </a:r>
          </a:p>
          <a:p>
            <a:pPr algn="just"/>
            <a:r>
              <a:rPr lang="ru-RU" sz="2400" dirty="0" smtClean="0">
                <a:solidFill>
                  <a:schemeClr val="bg2"/>
                </a:solidFill>
              </a:rPr>
              <a:t>Здание </a:t>
            </a:r>
            <a:r>
              <a:rPr lang="ru-RU" sz="2400" dirty="0">
                <a:solidFill>
                  <a:schemeClr val="bg2"/>
                </a:solidFill>
              </a:rPr>
              <a:t>входило в имение немецкого барона фон </a:t>
            </a:r>
            <a:r>
              <a:rPr lang="ru-RU" sz="2400" dirty="0" err="1">
                <a:solidFill>
                  <a:schemeClr val="bg2"/>
                </a:solidFill>
              </a:rPr>
              <a:t>Ренцеля</a:t>
            </a:r>
            <a:r>
              <a:rPr lang="ru-RU" sz="2400" dirty="0">
                <a:solidFill>
                  <a:schemeClr val="bg2"/>
                </a:solidFill>
              </a:rPr>
              <a:t>. Построено из тесаного камня и кирпичей, в 1911 году. Использовалось для хранения зерна. Внутри здания имеется много помещений-отсеков</a:t>
            </a:r>
          </a:p>
        </p:txBody>
      </p:sp>
    </p:spTree>
    <p:extLst>
      <p:ext uri="{BB962C8B-B14F-4D97-AF65-F5344CB8AC3E}">
        <p14:creationId xmlns="" xmlns:p14="http://schemas.microsoft.com/office/powerpoint/2010/main" val="418242571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землянка Куповать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7837"/>
            <a:ext cx="5292080" cy="43829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Documents and Settings\Пользователь\Рабочий стол\Куповать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143372" y="2780928"/>
            <a:ext cx="5616623" cy="40770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000504"/>
            <a:ext cx="464343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4000" b="1" dirty="0">
                <a:solidFill>
                  <a:schemeClr val="bg2"/>
                </a:solidFill>
              </a:rPr>
              <a:t>Мемориальный комплекс «</a:t>
            </a:r>
            <a:r>
              <a:rPr lang="ru-RU" sz="4000" b="1" dirty="0" err="1">
                <a:solidFill>
                  <a:schemeClr val="bg2"/>
                </a:solidFill>
              </a:rPr>
              <a:t>Куповать</a:t>
            </a:r>
            <a:r>
              <a:rPr lang="ru-RU" sz="4000" b="1" dirty="0" smtClean="0">
                <a:solidFill>
                  <a:schemeClr val="bg2"/>
                </a:solidFill>
              </a:rPr>
              <a:t>»</a:t>
            </a:r>
          </a:p>
          <a:p>
            <a:r>
              <a:rPr lang="ru-RU" sz="4000" b="1" dirty="0" smtClean="0">
                <a:solidFill>
                  <a:schemeClr val="bg2"/>
                </a:solidFill>
              </a:rPr>
              <a:t>(</a:t>
            </a:r>
            <a:r>
              <a:rPr lang="ru-RU" sz="4000" b="1" dirty="0">
                <a:solidFill>
                  <a:schemeClr val="bg2"/>
                </a:solidFill>
              </a:rPr>
              <a:t>д. </a:t>
            </a:r>
            <a:r>
              <a:rPr lang="ru-RU" sz="4000" b="1" dirty="0" err="1">
                <a:solidFill>
                  <a:schemeClr val="bg2"/>
                </a:solidFill>
              </a:rPr>
              <a:t>Куповать</a:t>
            </a:r>
            <a:r>
              <a:rPr lang="ru-RU" sz="4000" b="1" dirty="0">
                <a:solidFill>
                  <a:schemeClr val="bg2"/>
                </a:solidFill>
              </a:rPr>
              <a:t>)</a:t>
            </a:r>
            <a:endParaRPr lang="ru-RU" sz="40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676547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памятник д. Ширки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4000" cy="58772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571472" y="4786322"/>
            <a:ext cx="8172400" cy="1846659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3200" b="1" dirty="0">
                <a:solidFill>
                  <a:schemeClr val="bg2"/>
                </a:solidFill>
              </a:rPr>
              <a:t>Памятный знак на месте усадьбы </a:t>
            </a:r>
            <a:r>
              <a:rPr lang="ru-RU" sz="3200" b="1" dirty="0" err="1">
                <a:solidFill>
                  <a:schemeClr val="bg2"/>
                </a:solidFill>
              </a:rPr>
              <a:t>П.М.Машерова</a:t>
            </a:r>
            <a:endParaRPr lang="ru-RU" sz="3200" dirty="0">
              <a:solidFill>
                <a:schemeClr val="bg2"/>
              </a:solidFill>
            </a:endParaRPr>
          </a:p>
          <a:p>
            <a:pPr algn="just"/>
            <a:r>
              <a:rPr lang="ru-RU" sz="3200" b="1" dirty="0">
                <a:solidFill>
                  <a:schemeClr val="bg2"/>
                </a:solidFill>
              </a:rPr>
              <a:t>(находится в 500-х метрах от д. </a:t>
            </a:r>
            <a:r>
              <a:rPr lang="ru-RU" sz="3200" b="1" dirty="0" err="1">
                <a:solidFill>
                  <a:schemeClr val="bg2"/>
                </a:solidFill>
              </a:rPr>
              <a:t>Ширки</a:t>
            </a:r>
            <a:r>
              <a:rPr lang="ru-RU" sz="3200" b="1" dirty="0">
                <a:solidFill>
                  <a:schemeClr val="bg2"/>
                </a:solidFill>
              </a:rPr>
              <a:t>)</a:t>
            </a:r>
            <a:endParaRPr lang="ru-RU" sz="3200" dirty="0">
              <a:solidFill>
                <a:schemeClr val="bg2"/>
              </a:solidFill>
            </a:endParaRPr>
          </a:p>
          <a:p>
            <a:r>
              <a:rPr lang="ru-RU" dirty="0"/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2863922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c:\Documents and Settings\Пользователь\Рабочий стол\Новая папка (2)\внутрений спиртзавод Пламя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857356" y="0"/>
            <a:ext cx="6061710" cy="39985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Rectangle 3"/>
          <p:cNvSpPr>
            <a:spLocks noChangeArrowheads="1"/>
          </p:cNvSpPr>
          <p:nvPr/>
        </p:nvSpPr>
        <p:spPr bwMode="auto">
          <a:xfrm>
            <a:off x="214282" y="4071942"/>
            <a:ext cx="8712968" cy="255454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Бровар</a:t>
            </a:r>
            <a:r>
              <a:rPr lang="ru-RU" sz="2000" dirty="0" smtClean="0">
                <a:solidFill>
                  <a:schemeClr val="tx1"/>
                </a:solidFill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(кон</a:t>
            </a:r>
            <a:r>
              <a:rPr kumimoji="0" lang="ru-RU" sz="2000" b="1" i="0" u="none" strike="noStrike" cap="none" normalizeH="0" baseline="0" dirty="0" smtClean="0">
                <a:ln>
                  <a:noFill/>
                </a:ln>
                <a:solidFill>
                  <a:srgbClr val="003300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 XIX- нач. XX вв.)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accent6">
                  <a:lumMod val="75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Усадьба Белица известна с 1551 года. В разное время она принадлежала Зеновичам,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Сапегам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а в конце 19 - начале 20 веков -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Святским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при которых стала центром местной промышленности. Здания, в которых размещался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спиртзавод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,  входили в усадьбу </a:t>
            </a:r>
            <a:r>
              <a:rPr kumimoji="0" lang="ru-RU" sz="2000" b="0" i="0" u="none" strike="noStrike" cap="none" normalizeH="0" baseline="0" dirty="0" err="1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Святских</a:t>
            </a: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. Здесь очищали спирт, мололи муку, драли крупы. Действовала паровая машина, работало 10 рабочих, годовая сумма доходов составляла 17 тысяч рублей в деньгах 1895 года. 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26012061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д. Головск стоян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1"/>
            <a:ext cx="9143999" cy="593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2" y="4143380"/>
            <a:ext cx="9143998" cy="2554545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Группа стоянок каменного и бронзового </a:t>
            </a:r>
            <a:r>
              <a:rPr lang="ru-RU" sz="3200" b="1" dirty="0" smtClean="0">
                <a:solidFill>
                  <a:schemeClr val="bg2"/>
                </a:solidFill>
              </a:rPr>
              <a:t>веков</a:t>
            </a:r>
            <a:r>
              <a:rPr lang="ru-RU" sz="3200" dirty="0">
                <a:solidFill>
                  <a:schemeClr val="bg2"/>
                </a:solidFill>
              </a:rPr>
              <a:t> </a:t>
            </a:r>
            <a:r>
              <a:rPr lang="ru-RU" sz="3200" b="1" dirty="0" smtClean="0">
                <a:solidFill>
                  <a:schemeClr val="bg2"/>
                </a:solidFill>
              </a:rPr>
              <a:t>(д</a:t>
            </a:r>
            <a:r>
              <a:rPr lang="ru-RU" sz="3200" b="1" dirty="0">
                <a:solidFill>
                  <a:schemeClr val="bg2"/>
                </a:solidFill>
              </a:rPr>
              <a:t>. </a:t>
            </a:r>
            <a:r>
              <a:rPr lang="ru-RU" sz="3200" b="1" dirty="0" err="1">
                <a:solidFill>
                  <a:schemeClr val="bg2"/>
                </a:solidFill>
              </a:rPr>
              <a:t>Головск</a:t>
            </a:r>
            <a:r>
              <a:rPr lang="ru-RU" sz="3200" b="1" dirty="0">
                <a:solidFill>
                  <a:schemeClr val="bg2"/>
                </a:solidFill>
              </a:rPr>
              <a:t>) </a:t>
            </a:r>
            <a:br>
              <a:rPr lang="ru-RU" sz="3200" b="1" dirty="0">
                <a:solidFill>
                  <a:schemeClr val="bg2"/>
                </a:solidFill>
              </a:rPr>
            </a:br>
            <a:r>
              <a:rPr lang="ru-RU" sz="3200" dirty="0">
                <a:solidFill>
                  <a:schemeClr val="bg2"/>
                </a:solidFill>
              </a:rPr>
              <a:t>    Расположена на южной окраине торфяника </a:t>
            </a:r>
            <a:r>
              <a:rPr lang="ru-RU" sz="3200" dirty="0" err="1" smtClean="0">
                <a:solidFill>
                  <a:schemeClr val="bg2"/>
                </a:solidFill>
              </a:rPr>
              <a:t>Кривино</a:t>
            </a:r>
            <a:r>
              <a:rPr lang="ru-RU" sz="3200" dirty="0" smtClean="0">
                <a:solidFill>
                  <a:schemeClr val="bg2"/>
                </a:solidFill>
              </a:rPr>
              <a:t>, </a:t>
            </a:r>
            <a:r>
              <a:rPr lang="ru-RU" sz="3200" dirty="0">
                <a:solidFill>
                  <a:schemeClr val="bg2"/>
                </a:solidFill>
              </a:rPr>
              <a:t>возле деревни </a:t>
            </a:r>
            <a:r>
              <a:rPr lang="ru-RU" sz="3200" dirty="0" err="1">
                <a:solidFill>
                  <a:schemeClr val="bg2"/>
                </a:solidFill>
              </a:rPr>
              <a:t>Головск</a:t>
            </a:r>
            <a:r>
              <a:rPr lang="ru-RU" sz="3200" dirty="0">
                <a:solidFill>
                  <a:schemeClr val="bg2"/>
                </a:solidFill>
              </a:rPr>
              <a:t> Сенненского района.</a:t>
            </a:r>
          </a:p>
        </p:txBody>
      </p:sp>
    </p:spTree>
    <p:extLst>
      <p:ext uri="{BB962C8B-B14F-4D97-AF65-F5344CB8AC3E}">
        <p14:creationId xmlns="" xmlns:p14="http://schemas.microsoft.com/office/powerpoint/2010/main" val="3811891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0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ru-RU"/>
          </a:p>
        </p:txBody>
      </p:sp>
      <p:pic>
        <p:nvPicPr>
          <p:cNvPr id="6" name="Рисунок 5" descr="d:\Мои документы\Туризм и краеведение\Сенненский район\Иллюстрация\Сенно (ФОТО)\еврейское кладбище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767715" y="486410"/>
            <a:ext cx="6249035" cy="40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9" name="Рисунок 8" descr="d:\Мои документы\Туризм и краеведение\Сенненский район\Иллюстрация\Сенно (ФОТО)\еврейское кладбище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71604" y="285728"/>
            <a:ext cx="6249035" cy="40760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10" name="Rectangle 6"/>
          <p:cNvSpPr>
            <a:spLocks noChangeArrowheads="1"/>
          </p:cNvSpPr>
          <p:nvPr/>
        </p:nvSpPr>
        <p:spPr bwMode="auto">
          <a:xfrm>
            <a:off x="426368" y="4331714"/>
            <a:ext cx="8596064" cy="2554545"/>
          </a:xfrm>
          <a:prstGeom prst="rect">
            <a:avLst/>
          </a:prstGeom>
          <a:ln/>
          <a:extLst>
            <a:ext uri="{909E8E84-426E-40DD-AFC4-6F175D3DCCD1}">
              <a14:hiddenFill xmlns=""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=""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ru-RU" sz="4000" b="1" dirty="0" smtClean="0">
                <a:solidFill>
                  <a:schemeClr val="bg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Надмогильный</a:t>
            </a:r>
            <a:r>
              <a:rPr lang="ru-RU" sz="2000" b="1" dirty="0" smtClean="0">
                <a:solidFill>
                  <a:schemeClr val="bg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 </a:t>
            </a:r>
            <a:r>
              <a:rPr lang="ru-RU" sz="4000" b="1" dirty="0">
                <a:solidFill>
                  <a:schemeClr val="bg2"/>
                </a:solidFill>
                <a:latin typeface="Monotype Corsiva" pitchFamily="66" charset="0"/>
                <a:ea typeface="Calibri" pitchFamily="34" charset="0"/>
                <a:cs typeface="Times New Roman" pitchFamily="18" charset="0"/>
              </a:rPr>
              <a:t>памятник на старом  еврейском кладбище</a:t>
            </a:r>
            <a:endParaRPr lang="ru-RU" sz="4000" dirty="0">
              <a:solidFill>
                <a:schemeClr val="bg2"/>
              </a:solidFill>
              <a:latin typeface="Arial" pitchFamily="34" charset="0"/>
              <a:cs typeface="Arial" pitchFamily="34" charset="0"/>
            </a:endParaRPr>
          </a:p>
          <a:p>
            <a:pPr lvl="0" indent="449263" algn="ctr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ru-RU" sz="4000" b="1" i="1" dirty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(г. Сенно, пересечение улиц  Витебской, </a:t>
            </a:r>
            <a:r>
              <a:rPr lang="ru-RU" sz="4000" b="1" i="1" dirty="0" smtClean="0">
                <a:solidFill>
                  <a:schemeClr val="bg2"/>
                </a:solidFill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Мичуринской</a:t>
            </a:r>
            <a:r>
              <a:rPr kumimoji="0" lang="ru-RU" sz="4000" b="1" i="1" u="none" strike="noStrike" cap="none" normalizeH="0" baseline="0" dirty="0" smtClean="0">
                <a:ln>
                  <a:noFill/>
                </a:ln>
                <a:solidFill>
                  <a:schemeClr val="bg2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)</a:t>
            </a:r>
            <a:endParaRPr kumimoji="0" lang="ru-RU" sz="4000" b="0" i="0" u="none" strike="noStrike" cap="none" normalizeH="0" baseline="0" dirty="0" smtClean="0">
              <a:ln>
                <a:noFill/>
              </a:ln>
              <a:solidFill>
                <a:schemeClr val="bg2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="" xmlns:p14="http://schemas.microsoft.com/office/powerpoint/2010/main" val="304339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8065" y="29553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Изображение 005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1835696" y="-17837"/>
            <a:ext cx="5688632" cy="48149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286256"/>
            <a:ext cx="9144000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dirty="0">
                <a:solidFill>
                  <a:schemeClr val="bg2"/>
                </a:solidFill>
              </a:rPr>
              <a:t>Могильный крест (д. </a:t>
            </a:r>
            <a:r>
              <a:rPr lang="ru-RU" b="1" dirty="0" err="1">
                <a:solidFill>
                  <a:schemeClr val="bg2"/>
                </a:solidFill>
              </a:rPr>
              <a:t>Заглажево</a:t>
            </a:r>
            <a:r>
              <a:rPr lang="ru-RU" b="1" dirty="0">
                <a:solidFill>
                  <a:schemeClr val="bg2"/>
                </a:solidFill>
              </a:rPr>
              <a:t>)</a:t>
            </a:r>
            <a:endParaRPr lang="ru-RU" dirty="0">
              <a:solidFill>
                <a:schemeClr val="bg2"/>
              </a:solidFill>
            </a:endParaRPr>
          </a:p>
          <a:p>
            <a:r>
              <a:rPr lang="ru-RU" dirty="0" err="1" smtClean="0">
                <a:solidFill>
                  <a:schemeClr val="bg2"/>
                </a:solidFill>
              </a:rPr>
              <a:t>Заглажево</a:t>
            </a:r>
            <a:r>
              <a:rPr lang="ru-RU" dirty="0" smtClean="0">
                <a:solidFill>
                  <a:schemeClr val="bg2"/>
                </a:solidFill>
              </a:rPr>
              <a:t> </a:t>
            </a:r>
            <a:r>
              <a:rPr lang="ru-RU" dirty="0">
                <a:solidFill>
                  <a:schemeClr val="bg2"/>
                </a:solidFill>
              </a:rPr>
              <a:t>– это могилы, а ранее – усадьба, в которой жил помещик </a:t>
            </a:r>
            <a:r>
              <a:rPr lang="ru-RU" dirty="0" err="1">
                <a:solidFill>
                  <a:schemeClr val="bg2"/>
                </a:solidFill>
              </a:rPr>
              <a:t>Мазура</a:t>
            </a:r>
            <a:r>
              <a:rPr lang="ru-RU" dirty="0">
                <a:solidFill>
                  <a:schemeClr val="bg2"/>
                </a:solidFill>
              </a:rPr>
              <a:t>. Во время революции  он застрелился, молодая дочь умерла, а оставшиеся члены семьи сбежали в Москву. </a:t>
            </a:r>
          </a:p>
          <a:p>
            <a:r>
              <a:rPr lang="ru-RU" dirty="0">
                <a:solidFill>
                  <a:schemeClr val="bg2"/>
                </a:solidFill>
              </a:rPr>
              <a:t>В послевоенные годы на могилу помещика  приезжала его состарившаяся жена, позже - дети. Но вместо мраморных памятников и плит склепа их встретили только обломки мшистого камня. Склеп был вскрыт в поисках золота. Его остатки засыпаны землей, а от стародавних времен остался гранитный крест.  </a:t>
            </a:r>
          </a:p>
        </p:txBody>
      </p:sp>
    </p:spTree>
    <p:extLst>
      <p:ext uri="{BB962C8B-B14F-4D97-AF65-F5344CB8AC3E}">
        <p14:creationId xmlns="" xmlns:p14="http://schemas.microsoft.com/office/powerpoint/2010/main" val="16140854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29666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Новая папка (2)\земская управа.jpg"/>
          <p:cNvPicPr/>
          <p:nvPr/>
        </p:nvPicPr>
        <p:blipFill>
          <a:blip r:embed="rId3" cstate="print">
            <a:lum bright="-10000" contrast="10000"/>
          </a:blip>
          <a:srcRect/>
          <a:stretch>
            <a:fillRect/>
          </a:stretch>
        </p:blipFill>
        <p:spPr bwMode="auto">
          <a:xfrm>
            <a:off x="323528" y="342156"/>
            <a:ext cx="8496944" cy="540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23528" y="4357695"/>
            <a:ext cx="8820472" cy="2246769"/>
          </a:xfrm>
          <a:prstGeom prst="rect">
            <a:avLst/>
          </a:prstGeom>
          <a:solidFill>
            <a:schemeClr val="accent5">
              <a:lumMod val="20000"/>
              <a:lumOff val="80000"/>
            </a:schemeClr>
          </a:soli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i="1" dirty="0" smtClean="0">
                <a:solidFill>
                  <a:schemeClr val="bg1"/>
                </a:solidFill>
              </a:rPr>
              <a:t>Современный </a:t>
            </a:r>
            <a:r>
              <a:rPr lang="ru-RU" sz="2800" b="1" i="1" dirty="0">
                <a:solidFill>
                  <a:schemeClr val="bg1"/>
                </a:solidFill>
              </a:rPr>
              <a:t>вид здания земской управы 1914 г. Архитектурный стиль – эклектика. В настоящее время – краеведческий музей г. Сенно, Дом ремесел,</a:t>
            </a:r>
            <a:endParaRPr lang="ru-RU" sz="2800" dirty="0">
              <a:solidFill>
                <a:schemeClr val="bg1"/>
              </a:solidFill>
            </a:endParaRPr>
          </a:p>
          <a:p>
            <a:pPr algn="just"/>
            <a:r>
              <a:rPr lang="ru-RU" sz="2800" b="1" i="1" dirty="0">
                <a:solidFill>
                  <a:schemeClr val="bg1"/>
                </a:solidFill>
              </a:rPr>
              <a:t> детская библиотека. </a:t>
            </a:r>
            <a:endParaRPr lang="ru-RU" sz="2800" dirty="0">
              <a:solidFill>
                <a:schemeClr val="bg1"/>
              </a:solidFill>
            </a:endParaRPr>
          </a:p>
          <a:p>
            <a:r>
              <a:rPr lang="ru-RU" sz="2800" dirty="0">
                <a:solidFill>
                  <a:srgbClr val="FFC00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21146291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431" y="35768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c:\Documents and Settings\Пользователь\Рабочий стол\капище.jpg"/>
          <p:cNvPicPr/>
          <p:nvPr/>
        </p:nvPicPr>
        <p:blipFill>
          <a:blip r:embed="rId3" cstate="print">
            <a:lum bright="-10000" contrast="20000"/>
          </a:blip>
          <a:srcRect/>
          <a:stretch>
            <a:fillRect/>
          </a:stretch>
        </p:blipFill>
        <p:spPr bwMode="auto">
          <a:xfrm>
            <a:off x="1500166" y="-1500222"/>
            <a:ext cx="7000167" cy="57606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-953" y="3595568"/>
            <a:ext cx="9144953" cy="3262432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000" b="1" dirty="0">
                <a:solidFill>
                  <a:schemeClr val="bg2"/>
                </a:solidFill>
              </a:rPr>
              <a:t>Капище в урочище </a:t>
            </a:r>
            <a:r>
              <a:rPr lang="ru-RU" sz="2000" b="1" dirty="0" err="1">
                <a:solidFill>
                  <a:schemeClr val="bg2"/>
                </a:solidFill>
              </a:rPr>
              <a:t>Бочарово</a:t>
            </a:r>
            <a:endParaRPr lang="ru-RU" sz="2000" dirty="0">
              <a:solidFill>
                <a:schemeClr val="bg2"/>
              </a:solidFill>
            </a:endParaRPr>
          </a:p>
          <a:p>
            <a:pPr algn="just"/>
            <a:r>
              <a:rPr lang="ru-RU" sz="2000" dirty="0" smtClean="0">
                <a:solidFill>
                  <a:schemeClr val="bg2"/>
                </a:solidFill>
              </a:rPr>
              <a:t> </a:t>
            </a:r>
            <a:r>
              <a:rPr lang="ru-RU" sz="2000" dirty="0">
                <a:solidFill>
                  <a:schemeClr val="bg2"/>
                </a:solidFill>
              </a:rPr>
              <a:t>По некоторым сведениям, действовало до конца </a:t>
            </a:r>
            <a:r>
              <a:rPr lang="en-US" sz="2000" dirty="0">
                <a:solidFill>
                  <a:schemeClr val="bg2"/>
                </a:solidFill>
              </a:rPr>
              <a:t>XIX</a:t>
            </a:r>
            <a:r>
              <a:rPr lang="ru-RU" sz="2000" dirty="0">
                <a:solidFill>
                  <a:schemeClr val="bg2"/>
                </a:solidFill>
              </a:rPr>
              <a:t> в. Его характерная особенность – площадка округлой формы, окруженная большими камнями. В центре площадки возвышается большой дуб, который считался святым и назывался Волотом. Возле дуба из небольших камней сделано круглое кострище. Самым большим уважением на капище пользовался камень. Называли его Дедом или Старым. Возле дуба начиналась </a:t>
            </a:r>
            <a:r>
              <a:rPr lang="ru-RU" sz="2000" dirty="0" err="1">
                <a:solidFill>
                  <a:schemeClr val="bg2"/>
                </a:solidFill>
              </a:rPr>
              <a:t>криничка</a:t>
            </a:r>
            <a:r>
              <a:rPr lang="ru-RU" sz="2000" dirty="0">
                <a:solidFill>
                  <a:schemeClr val="bg2"/>
                </a:solidFill>
              </a:rPr>
              <a:t>, вода, которой считалась святой и лечебной. Дубу, огню и камню приносили жертвы</a:t>
            </a:r>
            <a:r>
              <a:rPr lang="ru-RU" sz="2800" dirty="0">
                <a:solidFill>
                  <a:schemeClr val="bg2"/>
                </a:solidFill>
              </a:rPr>
              <a:t>. </a:t>
            </a:r>
          </a:p>
          <a:p>
            <a:r>
              <a:rPr lang="ru-RU" dirty="0">
                <a:solidFill>
                  <a:srgbClr val="FFC000"/>
                </a:solidFill>
              </a:rPr>
              <a:t> </a:t>
            </a:r>
          </a:p>
        </p:txBody>
      </p:sp>
    </p:spTree>
    <p:extLst>
      <p:ext uri="{BB962C8B-B14F-4D97-AF65-F5344CB8AC3E}">
        <p14:creationId xmlns="" xmlns:p14="http://schemas.microsoft.com/office/powerpoint/2010/main" val="17766780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Рисунок2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0"/>
            <a:ext cx="9143999" cy="59578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79512" y="5288340"/>
            <a:ext cx="8964488" cy="1569660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400" b="1" dirty="0">
                <a:solidFill>
                  <a:schemeClr val="bg2"/>
                </a:solidFill>
              </a:rPr>
              <a:t>«Чертов камень» - памятник природы</a:t>
            </a:r>
            <a:endParaRPr lang="ru-RU" sz="2400" dirty="0">
              <a:solidFill>
                <a:schemeClr val="bg2"/>
              </a:solidFill>
            </a:endParaRPr>
          </a:p>
          <a:p>
            <a:pPr algn="just"/>
            <a:r>
              <a:rPr lang="ru-RU" sz="2400" b="1" dirty="0">
                <a:solidFill>
                  <a:schemeClr val="bg2"/>
                </a:solidFill>
              </a:rPr>
              <a:t>(д. Воронино</a:t>
            </a:r>
            <a:r>
              <a:rPr lang="ru-RU" sz="2400" b="1" dirty="0" smtClean="0">
                <a:solidFill>
                  <a:schemeClr val="bg2"/>
                </a:solidFill>
              </a:rPr>
              <a:t>)</a:t>
            </a:r>
            <a:endParaRPr lang="ru-RU" sz="2400" dirty="0">
              <a:solidFill>
                <a:schemeClr val="bg2"/>
              </a:solidFill>
            </a:endParaRPr>
          </a:p>
          <a:p>
            <a:pPr algn="just"/>
            <a:r>
              <a:rPr lang="ru-RU" sz="2400" dirty="0">
                <a:solidFill>
                  <a:schemeClr val="bg2"/>
                </a:solidFill>
              </a:rPr>
              <a:t>Занимает второе место в Республике Беларусь по своей величине. Его размеры 10,2</a:t>
            </a:r>
            <a:r>
              <a:rPr lang="en-US" sz="2400" dirty="0">
                <a:solidFill>
                  <a:schemeClr val="bg2"/>
                </a:solidFill>
              </a:rPr>
              <a:t>x</a:t>
            </a:r>
            <a:r>
              <a:rPr lang="ru-RU" sz="2400" dirty="0">
                <a:solidFill>
                  <a:schemeClr val="bg2"/>
                </a:solidFill>
              </a:rPr>
              <a:t>6</a:t>
            </a:r>
            <a:r>
              <a:rPr lang="en-US" sz="2400" dirty="0">
                <a:solidFill>
                  <a:schemeClr val="bg2"/>
                </a:solidFill>
              </a:rPr>
              <a:t>x</a:t>
            </a:r>
            <a:r>
              <a:rPr lang="ru-RU" sz="2400" dirty="0">
                <a:solidFill>
                  <a:schemeClr val="bg2"/>
                </a:solidFill>
              </a:rPr>
              <a:t>4 м. </a:t>
            </a:r>
          </a:p>
        </p:txBody>
      </p:sp>
    </p:spTree>
    <p:extLst>
      <p:ext uri="{BB962C8B-B14F-4D97-AF65-F5344CB8AC3E}">
        <p14:creationId xmlns="" xmlns:p14="http://schemas.microsoft.com/office/powerpoint/2010/main" val="3153796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-1"/>
            <a:ext cx="9144000" cy="68580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0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6" name="Прямоугольник 5"/>
          <p:cNvSpPr/>
          <p:nvPr/>
        </p:nvSpPr>
        <p:spPr>
          <a:xfrm>
            <a:off x="1643042" y="1857364"/>
            <a:ext cx="6516216" cy="280076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8800" b="1" dirty="0" smtClean="0">
                <a:solidFill>
                  <a:srgbClr val="FFC000"/>
                </a:solidFill>
              </a:rPr>
              <a:t>Любите Сенно!</a:t>
            </a:r>
            <a:endParaRPr lang="ru-RU" sz="8800" dirty="0">
              <a:solidFill>
                <a:srgbClr val="FFC000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33125620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Новая папка (2)\здание первого театра.jpg"/>
          <p:cNvPicPr/>
          <p:nvPr/>
        </p:nvPicPr>
        <p:blipFill>
          <a:blip r:embed="rId3" cstate="print">
            <a:lum bright="-10000" contrast="30000"/>
          </a:blip>
          <a:srcRect/>
          <a:stretch>
            <a:fillRect/>
          </a:stretch>
        </p:blipFill>
        <p:spPr bwMode="auto">
          <a:xfrm>
            <a:off x="-952" y="-17837"/>
            <a:ext cx="9144952" cy="575109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5"/>
          <p:cNvSpPr/>
          <p:nvPr/>
        </p:nvSpPr>
        <p:spPr>
          <a:xfrm>
            <a:off x="179512" y="5715016"/>
            <a:ext cx="8964488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>
                <a:solidFill>
                  <a:schemeClr val="bg2"/>
                </a:solidFill>
              </a:rPr>
              <a:t>Здание </a:t>
            </a:r>
            <a:r>
              <a:rPr lang="ru-RU" sz="2800" b="1" dirty="0" err="1">
                <a:solidFill>
                  <a:schemeClr val="bg2"/>
                </a:solidFill>
              </a:rPr>
              <a:t>санстанции</a:t>
            </a:r>
            <a:r>
              <a:rPr lang="ru-RU" sz="2800" b="1" dirty="0">
                <a:solidFill>
                  <a:schemeClr val="bg2"/>
                </a:solidFill>
              </a:rPr>
              <a:t> г. Сенно. В 20-хх г. – первый театр и кинотеатр г. Сенно, затем – банк.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14995333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20747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капличка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" y="-101605"/>
            <a:ext cx="9144954" cy="5949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1" y="2573618"/>
            <a:ext cx="9144000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4000" b="1" i="1" dirty="0"/>
              <a:t> </a:t>
            </a:r>
            <a:endParaRPr lang="ru-RU" sz="4000" dirty="0"/>
          </a:p>
          <a:p>
            <a:r>
              <a:rPr lang="ru-RU" sz="3200" dirty="0" smtClean="0">
                <a:solidFill>
                  <a:srgbClr val="FFC000"/>
                </a:solidFill>
              </a:rPr>
              <a:t>.</a:t>
            </a:r>
            <a:endParaRPr lang="ru-RU" sz="3200" dirty="0">
              <a:solidFill>
                <a:srgbClr val="FFC000"/>
              </a:solidFill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9796" y="4272677"/>
            <a:ext cx="9124204" cy="2585323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b="1" i="1" dirty="0"/>
              <a:t> </a:t>
            </a:r>
            <a:endParaRPr lang="ru-RU" sz="2800" dirty="0">
              <a:solidFill>
                <a:srgbClr val="FFC000"/>
              </a:solidFill>
            </a:endParaRPr>
          </a:p>
          <a:p>
            <a:pPr algn="just"/>
            <a:r>
              <a:rPr lang="ru-RU" sz="2400" dirty="0">
                <a:solidFill>
                  <a:schemeClr val="bg2"/>
                </a:solidFill>
              </a:rPr>
              <a:t>Когда и кем впервые была поставлена </a:t>
            </a:r>
            <a:r>
              <a:rPr lang="ru-RU" sz="2400" dirty="0" err="1">
                <a:solidFill>
                  <a:schemeClr val="bg2"/>
                </a:solidFill>
              </a:rPr>
              <a:t>капличка</a:t>
            </a:r>
            <a:r>
              <a:rPr lang="ru-RU" sz="2400" dirty="0">
                <a:solidFill>
                  <a:schemeClr val="bg2"/>
                </a:solidFill>
              </a:rPr>
              <a:t> точно неизвестно. Скорее всего - это культовое сооружение было построено после появления христианства в нашей местности. Сначала </a:t>
            </a:r>
            <a:r>
              <a:rPr lang="ru-RU" sz="2400" dirty="0" err="1">
                <a:solidFill>
                  <a:schemeClr val="bg2"/>
                </a:solidFill>
              </a:rPr>
              <a:t>капличка</a:t>
            </a:r>
            <a:r>
              <a:rPr lang="ru-RU" sz="2400" dirty="0">
                <a:solidFill>
                  <a:schemeClr val="bg2"/>
                </a:solidFill>
              </a:rPr>
              <a:t> была деревянной. Под руководством властей города сооружение </a:t>
            </a:r>
            <a:r>
              <a:rPr lang="ru-RU" sz="2400" dirty="0" err="1">
                <a:solidFill>
                  <a:schemeClr val="bg2"/>
                </a:solidFill>
              </a:rPr>
              <a:t>каплички</a:t>
            </a:r>
            <a:r>
              <a:rPr lang="ru-RU" sz="2400" dirty="0">
                <a:solidFill>
                  <a:schemeClr val="bg2"/>
                </a:solidFill>
              </a:rPr>
              <a:t> обновлялось по мере старения.</a:t>
            </a:r>
          </a:p>
        </p:txBody>
      </p:sp>
    </p:spTree>
    <p:extLst>
      <p:ext uri="{BB962C8B-B14F-4D97-AF65-F5344CB8AC3E}">
        <p14:creationId xmlns="" xmlns:p14="http://schemas.microsoft.com/office/powerpoint/2010/main" val="3266368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оружейный склад Сенно.jpg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-955" y="-17837"/>
            <a:ext cx="9144953" cy="587727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63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714348" y="5715016"/>
            <a:ext cx="7704856" cy="954107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2800" b="1" dirty="0" smtClean="0">
                <a:solidFill>
                  <a:schemeClr val="bg2"/>
                </a:solidFill>
              </a:rPr>
              <a:t>Современный </a:t>
            </a:r>
            <a:r>
              <a:rPr lang="ru-RU" sz="2800" b="1" dirty="0">
                <a:solidFill>
                  <a:schemeClr val="bg2"/>
                </a:solidFill>
              </a:rPr>
              <a:t>вид оружейного склада, </a:t>
            </a:r>
            <a:endParaRPr lang="ru-RU" sz="2800" dirty="0">
              <a:solidFill>
                <a:schemeClr val="bg2"/>
              </a:solidFill>
            </a:endParaRPr>
          </a:p>
          <a:p>
            <a:r>
              <a:rPr lang="ru-RU" sz="2800" b="1" dirty="0">
                <a:solidFill>
                  <a:schemeClr val="bg2"/>
                </a:solidFill>
              </a:rPr>
              <a:t>ул. Красная </a:t>
            </a:r>
            <a:r>
              <a:rPr lang="ru-RU" sz="2800" b="1" dirty="0" smtClean="0">
                <a:solidFill>
                  <a:schemeClr val="bg2"/>
                </a:solidFill>
              </a:rPr>
              <a:t>Слобода</a:t>
            </a:r>
            <a:r>
              <a:rPr lang="ru-RU" sz="2800" b="1" dirty="0">
                <a:solidFill>
                  <a:schemeClr val="bg2"/>
                </a:solidFill>
              </a:rPr>
              <a:t>, </a:t>
            </a:r>
            <a:r>
              <a:rPr lang="ru-RU" sz="2800" b="1" dirty="0" smtClean="0">
                <a:solidFill>
                  <a:schemeClr val="bg2"/>
                </a:solidFill>
              </a:rPr>
              <a:t>г</a:t>
            </a:r>
            <a:r>
              <a:rPr lang="ru-RU" sz="2800" b="1" dirty="0">
                <a:solidFill>
                  <a:schemeClr val="bg2"/>
                </a:solidFill>
              </a:rPr>
              <a:t>. Сенно </a:t>
            </a:r>
            <a:endParaRPr lang="ru-RU" sz="2800" dirty="0">
              <a:solidFill>
                <a:schemeClr val="bg2"/>
              </a:solidFill>
            </a:endParaRPr>
          </a:p>
        </p:txBody>
      </p:sp>
    </p:spTree>
    <p:extLst>
      <p:ext uri="{BB962C8B-B14F-4D97-AF65-F5344CB8AC3E}">
        <p14:creationId xmlns="" xmlns:p14="http://schemas.microsoft.com/office/powerpoint/2010/main" val="409915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36482" y="-24408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Застодолье 1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323528" y="260648"/>
            <a:ext cx="8424935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0" y="4180344"/>
            <a:ext cx="9144000" cy="267765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just"/>
            <a:r>
              <a:rPr lang="ru-RU" sz="2800" b="1" dirty="0">
                <a:solidFill>
                  <a:schemeClr val="bg2"/>
                </a:solidFill>
              </a:rPr>
              <a:t>Церковь  Троицкая (д. </a:t>
            </a:r>
            <a:r>
              <a:rPr lang="ru-RU" sz="2800" b="1" dirty="0" err="1">
                <a:solidFill>
                  <a:schemeClr val="bg2"/>
                </a:solidFill>
              </a:rPr>
              <a:t>Застодолье</a:t>
            </a:r>
            <a:r>
              <a:rPr lang="ru-RU" sz="2800" b="1" dirty="0">
                <a:solidFill>
                  <a:schemeClr val="bg2"/>
                </a:solidFill>
              </a:rPr>
              <a:t>), </a:t>
            </a:r>
            <a:endParaRPr lang="ru-RU" sz="2800" dirty="0">
              <a:solidFill>
                <a:schemeClr val="bg2"/>
              </a:solidFill>
            </a:endParaRPr>
          </a:p>
          <a:p>
            <a:pPr algn="just"/>
            <a:r>
              <a:rPr lang="ru-RU" sz="2800" b="1" dirty="0">
                <a:solidFill>
                  <a:schemeClr val="bg2"/>
                </a:solidFill>
              </a:rPr>
              <a:t>кон. </a:t>
            </a:r>
            <a:r>
              <a:rPr lang="en-US" sz="2800" b="1" dirty="0">
                <a:solidFill>
                  <a:schemeClr val="bg2"/>
                </a:solidFill>
              </a:rPr>
              <a:t>XVIII</a:t>
            </a:r>
            <a:r>
              <a:rPr lang="ru-RU" sz="2800" b="1" dirty="0">
                <a:solidFill>
                  <a:schemeClr val="bg2"/>
                </a:solidFill>
              </a:rPr>
              <a:t> - нач. </a:t>
            </a:r>
            <a:r>
              <a:rPr lang="en-US" sz="2800" b="1" dirty="0">
                <a:solidFill>
                  <a:schemeClr val="bg2"/>
                </a:solidFill>
              </a:rPr>
              <a:t>XIX</a:t>
            </a:r>
            <a:r>
              <a:rPr lang="ru-RU" sz="2800" b="1" dirty="0">
                <a:solidFill>
                  <a:schemeClr val="bg2"/>
                </a:solidFill>
              </a:rPr>
              <a:t> вв.? </a:t>
            </a:r>
            <a:endParaRPr lang="ru-RU" sz="2800" dirty="0">
              <a:solidFill>
                <a:schemeClr val="bg2"/>
              </a:solidFill>
            </a:endParaRPr>
          </a:p>
          <a:p>
            <a:pPr algn="just"/>
            <a:r>
              <a:rPr lang="ru-RU" sz="2800" dirty="0">
                <a:solidFill>
                  <a:schemeClr val="bg2"/>
                </a:solidFill>
              </a:rPr>
              <a:t>Строение культурного назначения – костел. Рядом стояла звонница, на которой было 8 колоколов. Звонарем был </a:t>
            </a:r>
            <a:r>
              <a:rPr lang="ru-RU" sz="2800" dirty="0" err="1">
                <a:solidFill>
                  <a:schemeClr val="bg2"/>
                </a:solidFill>
              </a:rPr>
              <a:t>Гормазов</a:t>
            </a:r>
            <a:r>
              <a:rPr lang="ru-RU" sz="2800" dirty="0">
                <a:solidFill>
                  <a:schemeClr val="bg2"/>
                </a:solidFill>
              </a:rPr>
              <a:t> Василий Данилович. Костел был обнесен оградой, позже перестроен под церковь</a:t>
            </a:r>
          </a:p>
        </p:txBody>
      </p:sp>
    </p:spTree>
    <p:extLst>
      <p:ext uri="{BB962C8B-B14F-4D97-AF65-F5344CB8AC3E}">
        <p14:creationId xmlns="" xmlns:p14="http://schemas.microsoft.com/office/powerpoint/2010/main" val="324876250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5" name="Прямоугольник 4"/>
          <p:cNvSpPr/>
          <p:nvPr/>
        </p:nvSpPr>
        <p:spPr>
          <a:xfrm>
            <a:off x="3635044" y="3244334"/>
            <a:ext cx="23756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6" name="Рисунок 5" descr="c:\Documents and Settings\Пользователь\Рабочий стол\церковь д. Оболь.jpg"/>
          <p:cNvPicPr/>
          <p:nvPr/>
        </p:nvPicPr>
        <p:blipFill>
          <a:blip r:embed="rId3" cstate="print">
            <a:lum contrast="30000"/>
          </a:blip>
          <a:srcRect/>
          <a:stretch>
            <a:fillRect/>
          </a:stretch>
        </p:blipFill>
        <p:spPr bwMode="auto">
          <a:xfrm>
            <a:off x="-953" y="-57150"/>
            <a:ext cx="4144325" cy="37741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c:\Documents and Settings\Пользователь\Рабочий стол\Новая папка (2)\здание Оболь.jpg"/>
          <p:cNvPicPr/>
          <p:nvPr/>
        </p:nvPicPr>
        <p:blipFill>
          <a:blip r:embed="rId4" cstate="print">
            <a:lum contrast="20000"/>
          </a:blip>
          <a:srcRect/>
          <a:stretch>
            <a:fillRect/>
          </a:stretch>
        </p:blipFill>
        <p:spPr bwMode="auto">
          <a:xfrm>
            <a:off x="4429124" y="0"/>
            <a:ext cx="4214778" cy="32264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8" name="Прямоугольник 7"/>
          <p:cNvSpPr/>
          <p:nvPr/>
        </p:nvSpPr>
        <p:spPr>
          <a:xfrm>
            <a:off x="-953" y="3613665"/>
            <a:ext cx="8677409" cy="3046988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Церковь Святого  Владимира  </a:t>
            </a:r>
            <a:r>
              <a:rPr lang="ru-RU" sz="3200" b="1" dirty="0" err="1">
                <a:solidFill>
                  <a:schemeClr val="bg2"/>
                </a:solidFill>
              </a:rPr>
              <a:t>Равноапостольского</a:t>
            </a:r>
            <a:r>
              <a:rPr lang="ru-RU" sz="3200" b="1" dirty="0">
                <a:solidFill>
                  <a:schemeClr val="bg2"/>
                </a:solidFill>
              </a:rPr>
              <a:t>  </a:t>
            </a:r>
            <a:endParaRPr lang="ru-RU" sz="3200" dirty="0">
              <a:solidFill>
                <a:schemeClr val="bg2"/>
              </a:solidFill>
            </a:endParaRPr>
          </a:p>
          <a:p>
            <a:r>
              <a:rPr lang="ru-RU" sz="3200" b="1" dirty="0">
                <a:solidFill>
                  <a:schemeClr val="bg2"/>
                </a:solidFill>
              </a:rPr>
              <a:t>(</a:t>
            </a:r>
            <a:r>
              <a:rPr lang="en-US" sz="3200" b="1" dirty="0">
                <a:solidFill>
                  <a:schemeClr val="bg2"/>
                </a:solidFill>
              </a:rPr>
              <a:t>XVIII </a:t>
            </a:r>
            <a:r>
              <a:rPr lang="ru-RU" sz="3200" b="1" dirty="0">
                <a:solidFill>
                  <a:schemeClr val="bg2"/>
                </a:solidFill>
              </a:rPr>
              <a:t>в., д. </a:t>
            </a:r>
            <a:r>
              <a:rPr lang="ru-RU" sz="3200" b="1" dirty="0" err="1">
                <a:solidFill>
                  <a:schemeClr val="bg2"/>
                </a:solidFill>
              </a:rPr>
              <a:t>Оболь</a:t>
            </a:r>
            <a:r>
              <a:rPr lang="ru-RU" sz="3200" b="1" dirty="0">
                <a:solidFill>
                  <a:schemeClr val="bg2"/>
                </a:solidFill>
              </a:rPr>
              <a:t>)</a:t>
            </a:r>
            <a:endParaRPr lang="ru-RU" sz="3200" dirty="0">
              <a:solidFill>
                <a:schemeClr val="bg2"/>
              </a:solidFill>
            </a:endParaRPr>
          </a:p>
          <a:p>
            <a:r>
              <a:rPr lang="ru-RU" sz="3200" dirty="0">
                <a:solidFill>
                  <a:schemeClr val="bg2"/>
                </a:solidFill>
              </a:rPr>
              <a:t>История возникновения церкви неизвестна. Полностью деревянное строение построено в псевдорусском стиле.</a:t>
            </a:r>
          </a:p>
        </p:txBody>
      </p:sp>
    </p:spTree>
    <p:extLst>
      <p:ext uri="{BB962C8B-B14F-4D97-AF65-F5344CB8AC3E}">
        <p14:creationId xmlns="" xmlns:p14="http://schemas.microsoft.com/office/powerpoint/2010/main" val="15931671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953" y="-17837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5" name="Рисунок 4" descr="c:\Documents and Settings\Пользователь\Рабочий стол\Новая папка (2)\памятник Буй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-954" y="-17837"/>
            <a:ext cx="4716969" cy="32849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6" name="Рисунок 5" descr="c:\Documents and Settings\Пользователь\Рабочий стол\Новая папка (2)\эскиз Буй.jpg"/>
          <p:cNvPicPr/>
          <p:nvPr/>
        </p:nvPicPr>
        <p:blipFill>
          <a:blip r:embed="rId4" cstate="print">
            <a:lum contrast="30000"/>
          </a:blip>
          <a:srcRect/>
          <a:stretch>
            <a:fillRect/>
          </a:stretch>
        </p:blipFill>
        <p:spPr bwMode="auto">
          <a:xfrm>
            <a:off x="4716016" y="17837"/>
            <a:ext cx="4427984" cy="34111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7" name="Рисунок 6" descr="c:\Documents and Settings\Пользователь\Рабочий стол\Новая папка (2)\церковь в д.Буй.jpg"/>
          <p:cNvPicPr/>
          <p:nvPr/>
        </p:nvPicPr>
        <p:blipFill>
          <a:blip r:embed="rId5" cstate="print">
            <a:lum contrast="20000"/>
          </a:blip>
          <a:srcRect/>
          <a:stretch>
            <a:fillRect/>
          </a:stretch>
        </p:blipFill>
        <p:spPr bwMode="auto">
          <a:xfrm>
            <a:off x="1" y="3267147"/>
            <a:ext cx="4716015" cy="35730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pic>
        <p:nvPicPr>
          <p:cNvPr id="8" name="Рисунок 7" descr="c:\Documents and Settings\Пользователь\Рабочий стол\Новая папка (2)\внутреннее Буй.jpg"/>
          <p:cNvPicPr/>
          <p:nvPr/>
        </p:nvPicPr>
        <p:blipFill>
          <a:blip r:embed="rId6" cstate="print">
            <a:lum contrast="30000"/>
          </a:blip>
          <a:srcRect/>
          <a:stretch>
            <a:fillRect/>
          </a:stretch>
        </p:blipFill>
        <p:spPr bwMode="auto">
          <a:xfrm>
            <a:off x="4571522" y="3411162"/>
            <a:ext cx="4572477" cy="3429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9" name="Прямоугольник 8"/>
          <p:cNvSpPr/>
          <p:nvPr/>
        </p:nvSpPr>
        <p:spPr>
          <a:xfrm>
            <a:off x="2637787" y="6132276"/>
            <a:ext cx="4152099" cy="707886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none">
            <a:spAutoFit/>
          </a:bodyPr>
          <a:lstStyle/>
          <a:p>
            <a:r>
              <a:rPr lang="ru-RU" sz="4000" b="1" i="1" dirty="0">
                <a:solidFill>
                  <a:schemeClr val="bg2"/>
                </a:solidFill>
              </a:rPr>
              <a:t>Церковь (д. Буй)</a:t>
            </a:r>
            <a:r>
              <a:rPr lang="ru-RU" dirty="0">
                <a:solidFill>
                  <a:schemeClr val="bg2"/>
                </a:solidFill>
              </a:rPr>
              <a:t> </a:t>
            </a:r>
          </a:p>
        </p:txBody>
      </p:sp>
    </p:spTree>
    <p:extLst>
      <p:ext uri="{BB962C8B-B14F-4D97-AF65-F5344CB8AC3E}">
        <p14:creationId xmlns="" xmlns:p14="http://schemas.microsoft.com/office/powerpoint/2010/main" val="2385884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-1" y="0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>
                <a:solidFill>
                  <a:schemeClr val="bg1"/>
                </a:solidFill>
              </a:rPr>
              <a:t>1.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 Определить, что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такое звезда,  созвездие, световой год.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2.  Познакомиться с классификацией звёзд</a:t>
            </a:r>
            <a:r>
              <a:rPr lang="ru-RU" dirty="0" smtClean="0">
                <a:solidFill>
                  <a:schemeClr val="bg1"/>
                </a:solidFill>
              </a:rPr>
              <a:t>.</a:t>
            </a:r>
            <a:endParaRPr lang="ru-RU" dirty="0">
              <a:solidFill>
                <a:schemeClr val="bg1"/>
              </a:solidFill>
            </a:endParaRP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3. Уметь </a:t>
            </a:r>
            <a:r>
              <a:rPr lang="ru-RU" b="1" dirty="0">
                <a:solidFill>
                  <a:schemeClr val="bg1"/>
                </a:solidFill>
                <a:latin typeface="Times New Roman" pitchFamily="18" charset="0"/>
              </a:rPr>
              <a:t>называть основные созвездия </a:t>
            </a: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(не менее 5) и находить их на звёздном небе. </a:t>
            </a:r>
          </a:p>
          <a:p>
            <a:pPr marL="0" indent="0">
              <a:buNone/>
            </a:pPr>
            <a:r>
              <a:rPr lang="ru-RU" b="1" dirty="0" smtClean="0">
                <a:solidFill>
                  <a:schemeClr val="bg1"/>
                </a:solidFill>
                <a:latin typeface="Times New Roman" pitchFamily="18" charset="0"/>
              </a:rPr>
              <a:t>4. Научиться определять Полярную звезду (направление на север), ориентироваться по ней на местности.</a:t>
            </a:r>
            <a:endParaRPr lang="ru-RU" b="1" dirty="0">
              <a:solidFill>
                <a:schemeClr val="bg1"/>
              </a:solidFill>
              <a:latin typeface="Times New Roman" pitchFamily="18" charset="0"/>
            </a:endParaRPr>
          </a:p>
          <a:p>
            <a:r>
              <a:rPr lang="ru-RU" dirty="0" smtClean="0">
                <a:solidFill>
                  <a:schemeClr val="bg1"/>
                </a:solidFill>
              </a:rPr>
              <a:t> </a:t>
            </a:r>
            <a:endParaRPr lang="ru-RU" dirty="0">
              <a:solidFill>
                <a:schemeClr val="bg1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bg1"/>
                </a:solidFill>
              </a:rPr>
              <a:t>Цель урока:</a:t>
            </a:r>
            <a:endParaRPr lang="ru-RU" dirty="0">
              <a:solidFill>
                <a:schemeClr val="bg1"/>
              </a:solidFill>
            </a:endParaRPr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0" y="120402"/>
            <a:ext cx="9144953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6" name="Рисунок 5" descr="d:\Мои документы\Туризм и краеведение\Сенненский район\Иллюстрация\мельница Пурплево.jpg"/>
          <p:cNvPicPr/>
          <p:nvPr/>
        </p:nvPicPr>
        <p:blipFill>
          <a:blip r:embed="rId3" cstate="print">
            <a:lum contrast="20000"/>
          </a:blip>
          <a:srcRect/>
          <a:stretch>
            <a:fillRect/>
          </a:stretch>
        </p:blipFill>
        <p:spPr bwMode="auto">
          <a:xfrm>
            <a:off x="755576" y="116632"/>
            <a:ext cx="7560840" cy="561662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softEdge rad="127000"/>
          </a:effectLst>
        </p:spPr>
      </p:pic>
      <p:sp>
        <p:nvSpPr>
          <p:cNvPr id="7" name="Прямоугольник 6"/>
          <p:cNvSpPr/>
          <p:nvPr/>
        </p:nvSpPr>
        <p:spPr>
          <a:xfrm>
            <a:off x="0" y="4549676"/>
            <a:ext cx="9144001" cy="2308324"/>
          </a:xfrm>
          <a:prstGeom prst="rect">
            <a:avLst/>
          </a:prstGeom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r>
              <a:rPr lang="ru-RU" sz="3200" b="1" dirty="0">
                <a:solidFill>
                  <a:schemeClr val="bg2"/>
                </a:solidFill>
              </a:rPr>
              <a:t>Гимназия</a:t>
            </a:r>
            <a:r>
              <a:rPr lang="ru-RU" sz="3200" b="1" dirty="0">
                <a:solidFill>
                  <a:srgbClr val="FFC000"/>
                </a:solidFill>
              </a:rPr>
              <a:t> </a:t>
            </a:r>
            <a:r>
              <a:rPr lang="ru-RU" sz="3200" b="1" dirty="0">
                <a:solidFill>
                  <a:schemeClr val="bg2"/>
                </a:solidFill>
              </a:rPr>
              <a:t>1911 г. (д. </a:t>
            </a:r>
            <a:r>
              <a:rPr lang="ru-RU" sz="3200" b="1" dirty="0" err="1">
                <a:solidFill>
                  <a:schemeClr val="bg2"/>
                </a:solidFill>
              </a:rPr>
              <a:t>Пурплево</a:t>
            </a:r>
            <a:r>
              <a:rPr lang="ru-RU" sz="3200" b="1" dirty="0">
                <a:solidFill>
                  <a:schemeClr val="bg2"/>
                </a:solidFill>
              </a:rPr>
              <a:t>)</a:t>
            </a:r>
            <a:endParaRPr lang="ru-RU" sz="3200" dirty="0">
              <a:solidFill>
                <a:schemeClr val="bg2"/>
              </a:solidFill>
            </a:endParaRPr>
          </a:p>
          <a:p>
            <a:pPr algn="just"/>
            <a:r>
              <a:rPr lang="ru-RU" sz="2800" dirty="0" smtClean="0">
                <a:solidFill>
                  <a:schemeClr val="bg2"/>
                </a:solidFill>
              </a:rPr>
              <a:t>Позднее </a:t>
            </a:r>
            <a:r>
              <a:rPr lang="ru-RU" sz="2800" dirty="0">
                <a:solidFill>
                  <a:schemeClr val="bg2"/>
                </a:solidFill>
              </a:rPr>
              <a:t>была перестроена под завод по изготовлению спирта. В начале войны взорвана партизанами. Подвал здания существует и в настоящее время, только закрыт большим камнем.</a:t>
            </a:r>
          </a:p>
        </p:txBody>
      </p:sp>
    </p:spTree>
    <p:extLst>
      <p:ext uri="{BB962C8B-B14F-4D97-AF65-F5344CB8AC3E}">
        <p14:creationId xmlns="" xmlns:p14="http://schemas.microsoft.com/office/powerpoint/2010/main" val="29404319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азовая">
  <a:themeElements>
    <a:clrScheme name="Базовая">
      <a:dk1>
        <a:sysClr val="windowText" lastClr="000000"/>
      </a:dk1>
      <a:lt1>
        <a:sysClr val="window" lastClr="FFFFFF"/>
      </a:lt1>
      <a:dk2>
        <a:srgbClr val="242852"/>
      </a:dk2>
      <a:lt2>
        <a:srgbClr val="ACCBF9"/>
      </a:lt2>
      <a:accent1>
        <a:srgbClr val="629DD1"/>
      </a:accent1>
      <a:accent2>
        <a:srgbClr val="297FD5"/>
      </a:accent2>
      <a:accent3>
        <a:srgbClr val="7F8FA9"/>
      </a:accent3>
      <a:accent4>
        <a:srgbClr val="4A66AC"/>
      </a:accent4>
      <a:accent5>
        <a:srgbClr val="5AA2AE"/>
      </a:accent5>
      <a:accent6>
        <a:srgbClr val="9D90A0"/>
      </a:accent6>
      <a:hlink>
        <a:srgbClr val="9454C3"/>
      </a:hlink>
      <a:folHlink>
        <a:srgbClr val="3EBBF0"/>
      </a:folHlink>
    </a:clrScheme>
    <a:fontScheme name="Базовая">
      <a:maj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Palatino Linotype"/>
        <a:ea typeface=""/>
        <a:cs typeface=""/>
        <a:font script="Jpan" typeface="HGS明朝E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азовая">
      <a:fillStyleLst>
        <a:solidFill>
          <a:schemeClr val="phClr"/>
        </a:solidFill>
        <a:gradFill rotWithShape="1">
          <a:gsLst>
            <a:gs pos="0">
              <a:schemeClr val="phClr">
                <a:tint val="90000"/>
              </a:schemeClr>
            </a:gs>
            <a:gs pos="48000">
              <a:schemeClr val="phClr">
                <a:tint val="54000"/>
                <a:satMod val="140000"/>
              </a:schemeClr>
            </a:gs>
            <a:gs pos="100000">
              <a:schemeClr val="phClr">
                <a:tint val="24000"/>
                <a:satMod val="260000"/>
              </a:schemeClr>
            </a:gs>
          </a:gsLst>
          <a:lin ang="16200000" scaled="1"/>
        </a:gradFill>
        <a:gradFill rotWithShape="1">
          <a:gsLst>
            <a:gs pos="0">
              <a:schemeClr val="phClr"/>
            </a:gs>
            <a:gs pos="100000">
              <a:schemeClr val="phClr">
                <a:shade val="48000"/>
                <a:satMod val="180000"/>
                <a:lumMod val="94000"/>
              </a:schemeClr>
            </a:gs>
            <a:gs pos="100000">
              <a:schemeClr val="phClr">
                <a:shade val="48000"/>
                <a:satMod val="180000"/>
                <a:lumMod val="94000"/>
              </a:schemeClr>
            </a:gs>
          </a:gsLst>
          <a:lin ang="4140000" scaled="1"/>
        </a:gradFill>
      </a:fillStyleLst>
      <a:lnStyleLst>
        <a:ln w="127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857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12700" dir="5400000" sx="102000" sy="102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762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glow" dir="tl">
              <a:rot lat="0" lon="0" rev="19800000"/>
            </a:lightRig>
          </a:scene3d>
          <a:sp3d prstMaterial="metal">
            <a:bevelT w="38100" h="38100"/>
          </a:sp3d>
        </a:effectStyle>
        <a:effectStyle>
          <a:effectLst>
            <a:outerShdw blurRad="114300" dist="114300" dir="5400000" rotWithShape="0">
              <a:srgbClr val="000000">
                <a:alpha val="7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9800000"/>
            </a:lightRig>
          </a:scene3d>
          <a:sp3d prstMaterial="plastic"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5000"/>
              </a:schemeClr>
            </a:gs>
            <a:gs pos="100000">
              <a:schemeClr val="phClr">
                <a:shade val="40000"/>
                <a:satMod val="180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14000"/>
                <a:satMod val="280000"/>
              </a:schemeClr>
              <a:schemeClr val="phClr">
                <a:tint val="60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Elemental</Template>
  <TotalTime>1106</TotalTime>
  <Words>607</Words>
  <Application>Microsoft Office PowerPoint</Application>
  <PresentationFormat>Экран (4:3)</PresentationFormat>
  <Paragraphs>62</Paragraphs>
  <Slides>22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22</vt:i4>
      </vt:variant>
    </vt:vector>
  </HeadingPairs>
  <TitlesOfParts>
    <vt:vector size="23" baseType="lpstr">
      <vt:lpstr>Базовая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Цель урока:</vt:lpstr>
      <vt:lpstr>Слайд 10</vt:lpstr>
      <vt:lpstr>Слайд 11</vt:lpstr>
      <vt:lpstr>Слайд 12</vt:lpstr>
      <vt:lpstr>Слайд 13</vt:lpstr>
      <vt:lpstr>Слайд 14</vt:lpstr>
      <vt:lpstr>Слайд 15</vt:lpstr>
      <vt:lpstr>Слайд 16</vt:lpstr>
      <vt:lpstr>Слайд 17</vt:lpstr>
      <vt:lpstr>Слайд 18</vt:lpstr>
      <vt:lpstr>Слайд 19</vt:lpstr>
      <vt:lpstr>Слайд 20</vt:lpstr>
      <vt:lpstr>Слайд 21</vt:lpstr>
      <vt:lpstr>Слайд 22</vt:lpstr>
    </vt:vector>
  </TitlesOfParts>
  <Company>Дом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созвездия</dc:title>
  <dc:creator>Илья</dc:creator>
  <cp:lastModifiedBy>Admin</cp:lastModifiedBy>
  <cp:revision>112</cp:revision>
  <dcterms:created xsi:type="dcterms:W3CDTF">2010-10-06T13:49:41Z</dcterms:created>
  <dcterms:modified xsi:type="dcterms:W3CDTF">2001-12-31T21:41:38Z</dcterms:modified>
</cp:coreProperties>
</file>