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035"/>
    <a:srgbClr val="5203DF"/>
    <a:srgbClr val="FFCC00"/>
    <a:srgbClr val="FE7014"/>
    <a:srgbClr val="F6930E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7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6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4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7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9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4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3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1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C18E-6465-4774-901B-BEE7EFBD7548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C897-B2D8-4799-AF42-70D8891C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050" y="1275122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14035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014035"/>
                </a:solidFill>
                <a:latin typeface="+mn-lt"/>
              </a:rPr>
            </a:br>
            <a:r>
              <a:rPr lang="ru-RU" dirty="0">
                <a:solidFill>
                  <a:srgbClr val="014035"/>
                </a:solidFill>
                <a:latin typeface="+mn-lt"/>
              </a:rPr>
              <a:t/>
            </a:r>
            <a:br>
              <a:rPr lang="ru-RU" dirty="0">
                <a:solidFill>
                  <a:srgbClr val="014035"/>
                </a:solidFill>
                <a:latin typeface="+mn-lt"/>
              </a:rPr>
            </a:br>
            <a: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  <a:t>ПРАВА</a:t>
            </a:r>
            <a:b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</a:br>
            <a: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  <a:t>РЕБЁНКА</a:t>
            </a:r>
            <a:b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</a:br>
            <a: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  <a:t>В БЕЛАРУСИ</a:t>
            </a:r>
            <a:endParaRPr lang="en-US" dirty="0">
              <a:solidFill>
                <a:srgbClr val="014035"/>
              </a:solidFill>
              <a:latin typeface="Impact" panose="020B080603090205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64024" y="3803744"/>
            <a:ext cx="6858000" cy="1655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rgbClr val="014035"/>
                </a:solidFill>
                <a:latin typeface="Times New Roman" pitchFamily="18" charset="0"/>
                <a:cs typeface="Times New Roman" pitchFamily="18" charset="0"/>
              </a:rPr>
              <a:t>5 «А» класс </a:t>
            </a:r>
          </a:p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rgbClr val="014035"/>
                </a:solidFill>
                <a:latin typeface="Times New Roman" pitchFamily="18" charset="0"/>
                <a:cs typeface="Times New Roman" pitchFamily="18" charset="0"/>
              </a:rPr>
              <a:t>ГУО «Средняя школа №1 </a:t>
            </a:r>
          </a:p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rgbClr val="014035"/>
                </a:solidFill>
                <a:latin typeface="Times New Roman" pitchFamily="18" charset="0"/>
                <a:cs typeface="Times New Roman" pitchFamily="18" charset="0"/>
              </a:rPr>
              <a:t>г. Сенно имени З.И.Азгура»</a:t>
            </a:r>
            <a:endParaRPr lang="ru-RU" sz="1800" b="1" dirty="0">
              <a:solidFill>
                <a:srgbClr val="01403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21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3179" y="250680"/>
            <a:ext cx="4677641" cy="1325563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ПРАВА РЕБЁНКА ЭТО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576243"/>
            <a:ext cx="7886700" cy="397943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693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нормативная форма </a:t>
            </a:r>
            <a:r>
              <a:rPr lang="ru-RU" dirty="0">
                <a:solidFill>
                  <a:srgbClr val="F693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существования в обществе и взаимодействия с людьми, они упорядочивают связь ребёнка со взрослым миром, координируют деятельность взрослых по отношению к детям, смягчают противоречия, конфликты, способствуют сочетанию полноценной жизнедеятельности ребёнка с жизнедеятельностью других людей, здоровым развитием общества и функционированием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324786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671"/>
            <a:ext cx="7886700" cy="115277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Ребёнок имеет право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: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83857" y="4264171"/>
            <a:ext cx="5105400" cy="555625"/>
            <a:chOff x="1248" y="1440"/>
            <a:chExt cx="3216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736" y="1482"/>
              <a:ext cx="102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семью;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742608" y="1764938"/>
            <a:ext cx="5105400" cy="555625"/>
            <a:chOff x="1248" y="2030"/>
            <a:chExt cx="3216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736" y="2045"/>
              <a:ext cx="11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жилище</a:t>
              </a:r>
              <a:r>
                <a:rPr lang="ru-RU" sz="2400" dirty="0" smtClean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endParaRPr lang="ru-RU" sz="2400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784480" y="2593775"/>
            <a:ext cx="5461001" cy="555625"/>
            <a:chOff x="1248" y="2640"/>
            <a:chExt cx="3440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36" y="2657"/>
              <a:ext cx="29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жизнь и здоровое развитие; 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781050" y="3412835"/>
            <a:ext cx="5105400" cy="555625"/>
            <a:chOff x="1248" y="3230"/>
            <a:chExt cx="3216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36" y="3256"/>
              <a:ext cx="15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образование</a:t>
              </a:r>
              <a:r>
                <a:rPr lang="ru-RU" sz="2400" dirty="0" smtClean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endParaRPr lang="ru-RU" sz="2400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781050" y="5126955"/>
            <a:ext cx="5557838" cy="555625"/>
            <a:chOff x="1248" y="3230"/>
            <a:chExt cx="3501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688" y="3272"/>
              <a:ext cx="30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пользование родным </a:t>
              </a:r>
              <a:r>
                <a:rPr lang="ru-RU" sz="2400" dirty="0" smtClean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языком</a:t>
              </a:r>
              <a:r>
                <a:rPr lang="en-US" sz="2400" dirty="0" smtClean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endParaRPr lang="en-US" sz="2400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694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85552" y="4239490"/>
            <a:ext cx="8083550" cy="555625"/>
            <a:chOff x="1248" y="1440"/>
            <a:chExt cx="5092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746" y="1480"/>
              <a:ext cx="45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равные права независимо от </a:t>
              </a:r>
              <a:r>
                <a:rPr lang="ru-RU" sz="2400" dirty="0" smtClean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национальности</a:t>
              </a:r>
              <a:r>
                <a:rPr lang="en-US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785552" y="1724890"/>
            <a:ext cx="5634039" cy="555625"/>
            <a:chOff x="1248" y="2030"/>
            <a:chExt cx="3549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736" y="2072"/>
              <a:ext cx="30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пользование родным </a:t>
              </a:r>
              <a:r>
                <a:rPr lang="ru-RU" sz="2400" dirty="0" smtClean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языком</a:t>
              </a:r>
              <a:r>
                <a:rPr lang="en-US" sz="2400" dirty="0" smtClean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endParaRPr lang="en-US" sz="2400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785552" y="2563090"/>
            <a:ext cx="6419851" cy="555625"/>
            <a:chOff x="1248" y="2640"/>
            <a:chExt cx="4044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36" y="2682"/>
              <a:ext cx="355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полезное и качественное питание; </a:t>
              </a:r>
              <a:endParaRPr lang="en-US" sz="2400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785552" y="3401290"/>
            <a:ext cx="5105400" cy="555625"/>
            <a:chOff x="1248" y="3230"/>
            <a:chExt cx="3216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36" y="3272"/>
              <a:ext cx="203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имя, </a:t>
              </a:r>
              <a:r>
                <a:rPr lang="ru-RU" sz="2400" dirty="0" smtClean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гражданство</a:t>
              </a:r>
              <a:r>
                <a:rPr lang="en-US" sz="2400" dirty="0" smtClean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endParaRPr lang="en-US" sz="2400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785552" y="5099915"/>
            <a:ext cx="6215063" cy="555625"/>
            <a:chOff x="1248" y="3230"/>
            <a:chExt cx="3915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746" y="3270"/>
              <a:ext cx="34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FE701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защиту от жестокого обращения; </a:t>
              </a:r>
              <a:endParaRPr lang="en-US" sz="2400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80" y="3244"/>
              <a:ext cx="3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681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818717"/>
            <a:ext cx="6972300" cy="1325563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Общие принципы Конвенции о правах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ребенка</a:t>
            </a:r>
            <a:endParaRPr lang="ru-RU" sz="3000" dirty="0">
              <a:solidFill>
                <a:schemeClr val="accent6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2352097"/>
            <a:ext cx="7886700" cy="435133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Свобода от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дискриминации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 разного пола и возраста имеют различные интересы и потребности, но все они наделены одинаковыми правами и должны иметь равное обращение вне зависимости от пола, национальности, происхождения, состояния здоровья. </a:t>
            </a:r>
          </a:p>
        </p:txBody>
      </p:sp>
    </p:spTree>
    <p:extLst>
      <p:ext uri="{BB962C8B-B14F-4D97-AF65-F5344CB8AC3E}">
        <p14:creationId xmlns:p14="http://schemas.microsoft.com/office/powerpoint/2010/main" val="236477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749444"/>
            <a:ext cx="7886700" cy="1325563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Общие принципы Конвенции о правах ребенка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614" y="2338244"/>
            <a:ext cx="7886700" cy="435133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Наилучшее обеспечение интересов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Принимая решения и планируя свои действия, взрослые всегда должны учитывать интересы ребенка. Этот принцип касается семьи, органов власти, судов, государственных и частных институтов. </a:t>
            </a:r>
          </a:p>
        </p:txBody>
      </p:sp>
    </p:spTree>
    <p:extLst>
      <p:ext uri="{BB962C8B-B14F-4D97-AF65-F5344CB8AC3E}">
        <p14:creationId xmlns:p14="http://schemas.microsoft.com/office/powerpoint/2010/main" val="170006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500062"/>
            <a:ext cx="7886700" cy="1325563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Общие принципы Конвенции о правах ребенка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 ребенка на жизнь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обязаны делать все возможное, чтобы ребенок мог нормально развиваться и реализовывать свои способности. Государство предлагает родителям всевозможную помощь и поддержку. Если, несмотря на помощь государства, родители не могут обеспечить ребенку необходимые условия, государство берет эту обязанность на себя. </a:t>
            </a:r>
          </a:p>
        </p:txBody>
      </p:sp>
    </p:spTree>
    <p:extLst>
      <p:ext uri="{BB962C8B-B14F-4D97-AF65-F5344CB8AC3E}">
        <p14:creationId xmlns:p14="http://schemas.microsoft.com/office/powerpoint/2010/main" val="3066283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500062"/>
            <a:ext cx="7886700" cy="1325563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Общие принципы Конвенции о правах ребенка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Уважение взглядов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dirty="0">
                <a:solidFill>
                  <a:srgbClr val="FE70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любых вопросах, которые касаются ребенка, необходимо прислушиваться к нему, учитывать его мнение, а не просто принимать решение за него, пусть даже в его интересах. Данный принцип следует соблюдать во всех аспектах жизни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218918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798" y="2235161"/>
            <a:ext cx="7772400" cy="2387600"/>
          </a:xfrm>
        </p:spPr>
        <p:txBody>
          <a:bodyPr>
            <a:noAutofit/>
          </a:bodyPr>
          <a:lstStyle/>
          <a:p>
            <a:r>
              <a:rPr lang="ru-RU" u="sng" dirty="0" smtClean="0">
                <a:solidFill>
                  <a:srgbClr val="5203DF"/>
                </a:solidFill>
                <a:latin typeface="Impact" panose="020B0806030902050204" pitchFamily="34" charset="0"/>
              </a:rPr>
              <a:t>С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п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Impact" panose="020B0806030902050204" pitchFamily="34" charset="0"/>
              </a:rPr>
              <a:t>а</a:t>
            </a:r>
            <a:r>
              <a:rPr lang="ru-RU" u="sng" dirty="0" smtClean="0">
                <a:solidFill>
                  <a:srgbClr val="FF0000"/>
                </a:solidFill>
                <a:latin typeface="Impact" panose="020B0806030902050204" pitchFamily="34" charset="0"/>
              </a:rPr>
              <a:t>с</a:t>
            </a:r>
            <a:r>
              <a:rPr lang="ru-RU" u="sng" dirty="0" smtClean="0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и</a:t>
            </a:r>
            <a:r>
              <a:rPr lang="ru-RU" u="sng" dirty="0" smtClean="0">
                <a:solidFill>
                  <a:srgbClr val="7030A0"/>
                </a:solidFill>
                <a:latin typeface="Impact" panose="020B0806030902050204" pitchFamily="34" charset="0"/>
              </a:rPr>
              <a:t>б</a:t>
            </a:r>
            <a:r>
              <a:rPr lang="ru-RU" u="sng" dirty="0" smtClean="0">
                <a:solidFill>
                  <a:srgbClr val="FFCC00"/>
                </a:solidFill>
                <a:latin typeface="Impact" panose="020B0806030902050204" pitchFamily="34" charset="0"/>
              </a:rPr>
              <a:t>о</a:t>
            </a:r>
            <a:r>
              <a:rPr lang="ru-RU" u="sng" dirty="0" smtClean="0">
                <a:solidFill>
                  <a:srgbClr val="014035"/>
                </a:solidFill>
                <a:latin typeface="Impact" panose="020B0806030902050204" pitchFamily="34" charset="0"/>
              </a:rPr>
              <a:t> </a:t>
            </a:r>
            <a: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  <a:t/>
            </a:r>
            <a:b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</a:br>
            <a: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  <a:t>за </a:t>
            </a:r>
            <a:b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</a:br>
            <a:r>
              <a:rPr lang="ru-RU" dirty="0" smtClean="0">
                <a:solidFill>
                  <a:srgbClr val="014035"/>
                </a:solidFill>
                <a:latin typeface="Impact" panose="020B0806030902050204" pitchFamily="34" charset="0"/>
              </a:rPr>
              <a:t>внимание</a:t>
            </a:r>
            <a:endParaRPr lang="en-US" dirty="0">
              <a:solidFill>
                <a:srgbClr val="014035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3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326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 ПРАВА РЕБЁНКА В БЕЛАРУСИ</vt:lpstr>
      <vt:lpstr>ПРАВА РЕБЁНКА ЭТО</vt:lpstr>
      <vt:lpstr>Ребёнок имеет право:</vt:lpstr>
      <vt:lpstr>Презентация PowerPoint</vt:lpstr>
      <vt:lpstr>Общие принципы Конвенции о правах ребенка</vt:lpstr>
      <vt:lpstr>Общие принципы Конвенции о правах ребенка</vt:lpstr>
      <vt:lpstr>Общие принципы Конвенции о правах ребенка</vt:lpstr>
      <vt:lpstr>Общие принципы Конвенции о правах ребенка</vt:lpstr>
      <vt:lpstr>Спасибо  за 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SCHOOL_1NOTE</cp:lastModifiedBy>
  <cp:revision>9</cp:revision>
  <dcterms:created xsi:type="dcterms:W3CDTF">2019-08-22T12:33:19Z</dcterms:created>
  <dcterms:modified xsi:type="dcterms:W3CDTF">2021-12-11T06:19:30Z</dcterms:modified>
</cp:coreProperties>
</file>