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6" r:id="rId1"/>
  </p:sldMasterIdLst>
  <p:notesMasterIdLst>
    <p:notesMasterId r:id="rId12"/>
  </p:notesMasterIdLst>
  <p:sldIdLst>
    <p:sldId id="301" r:id="rId2"/>
    <p:sldId id="356" r:id="rId3"/>
    <p:sldId id="357" r:id="rId4"/>
    <p:sldId id="360" r:id="rId5"/>
    <p:sldId id="358" r:id="rId6"/>
    <p:sldId id="359" r:id="rId7"/>
    <p:sldId id="362" r:id="rId8"/>
    <p:sldId id="361" r:id="rId9"/>
    <p:sldId id="367" r:id="rId10"/>
    <p:sldId id="365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  <p:embeddedFont>
      <p:font typeface="Open Sans" panose="020B0606030504020204" pitchFamily="34" charset="0"/>
      <p:regular r:id="rId18"/>
    </p:embeddedFont>
  </p:embeddedFontLst>
  <p:custShowLst>
    <p:custShow name="карта" id="0">
      <p:sldLst/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C0B"/>
    <a:srgbClr val="A10609"/>
    <a:srgbClr val="252B37"/>
    <a:srgbClr val="7E0504"/>
    <a:srgbClr val="4472C4"/>
    <a:srgbClr val="FFFFFF"/>
    <a:srgbClr val="7585A1"/>
    <a:srgbClr val="FDCFD0"/>
    <a:srgbClr val="3660AC"/>
    <a:srgbClr val="F8A6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6" autoAdjust="0"/>
    <p:restoredTop sz="93662" autoAdjust="0"/>
  </p:normalViewPr>
  <p:slideViewPr>
    <p:cSldViewPr snapToGrid="0">
      <p:cViewPr varScale="1">
        <p:scale>
          <a:sx n="88" d="100"/>
          <a:sy n="88" d="100"/>
        </p:scale>
        <p:origin x="619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30.01.2024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905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610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6885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2555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9817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31620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6560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46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3808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032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97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740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070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6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5"/>
          <p:cNvSpPr txBox="1"/>
          <p:nvPr/>
        </p:nvSpPr>
        <p:spPr>
          <a:xfrm>
            <a:off x="5600708" y="6189490"/>
            <a:ext cx="6291072" cy="359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Январь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2024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5" y="352575"/>
            <a:ext cx="1523862" cy="1710602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6208878" y="2698163"/>
            <a:ext cx="5798388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Славные имена 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400" b="1" dirty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в </a:t>
            </a:r>
            <a:r>
              <a:rPr lang="ru-RU" sz="4400" b="1" dirty="0" smtClean="0">
                <a:solidFill>
                  <a:srgbClr val="891114"/>
                </a:solidFill>
                <a:latin typeface="Arial Black" panose="020B0A04020102020204" pitchFamily="34" charset="0"/>
                <a:ea typeface="Arial"/>
                <a:cs typeface="Arial"/>
                <a:sym typeface="Arial"/>
              </a:rPr>
              <a:t>образовании</a:t>
            </a:r>
            <a:endParaRPr lang="ru-RU" sz="4400" b="1" dirty="0">
              <a:solidFill>
                <a:srgbClr val="891114"/>
              </a:solidFill>
              <a:latin typeface="Arial Black" panose="020B0A04020102020204" pitchFamily="34" charset="0"/>
              <a:ea typeface="Arial"/>
              <a:cs typeface="Arial"/>
              <a:sym typeface="Arial"/>
            </a:endParaRP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(о </a:t>
            </a:r>
            <a:r>
              <a:rPr lang="ru-RU" sz="2400" b="1" i="1" dirty="0" smtClean="0">
                <a:latin typeface="Arial"/>
                <a:ea typeface="Arial"/>
                <a:cs typeface="Arial"/>
                <a:sym typeface="Arial"/>
              </a:rPr>
              <a:t>представителях </a:t>
            </a:r>
            <a:r>
              <a:rPr lang="ru-RU" sz="2400" b="1" i="1" dirty="0">
                <a:latin typeface="Arial"/>
                <a:ea typeface="Arial"/>
                <a:cs typeface="Arial"/>
                <a:sym typeface="Arial"/>
              </a:rPr>
              <a:t>системы </a:t>
            </a:r>
            <a:r>
              <a:rPr lang="ru-RU" sz="2400" b="1" i="1" dirty="0" smtClean="0">
                <a:latin typeface="Arial"/>
                <a:ea typeface="Arial"/>
                <a:cs typeface="Arial"/>
                <a:sym typeface="Arial"/>
              </a:rPr>
              <a:t>образования ГУО «Средняя школа №1 г.Сенно имениЗ.И.Азгура»)</a:t>
            </a:r>
            <a:endParaRPr lang="ru-RU" sz="2400" b="1" i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0D4B4C7-48F3-45AF-B67D-75C9014DB0DA}"/>
              </a:ext>
            </a:extLst>
          </p:cNvPr>
          <p:cNvSpPr txBox="1"/>
          <p:nvPr/>
        </p:nvSpPr>
        <p:spPr>
          <a:xfrm>
            <a:off x="1995055" y="488800"/>
            <a:ext cx="10196945" cy="14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5400" b="1" dirty="0">
                <a:solidFill>
                  <a:srgbClr val="3D5F9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РОДИНА МОЯ БЕЛАРУСЬ В ЛИЦАХ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219534D-83F6-4BC1-8348-86C990DC03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0753" y="2063177"/>
            <a:ext cx="5298125" cy="450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93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5" y="226903"/>
            <a:ext cx="1013244" cy="1137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49876-C3F7-42BD-A14C-81EC8C2D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224" y="392367"/>
            <a:ext cx="2831924" cy="2410522"/>
          </a:xfrm>
          <a:prstGeom prst="rect">
            <a:avLst/>
          </a:prstGeom>
        </p:spPr>
      </p:pic>
      <p:pic>
        <p:nvPicPr>
          <p:cNvPr id="6" name="Picture 2" descr="Государственное учреждение образования &quot;Средняя школа №1 г. Сенно имени  З.И. Азгура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5106" y="897650"/>
            <a:ext cx="3415475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4092" y="795608"/>
            <a:ext cx="49529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«Блажен, кто рядом </a:t>
            </a:r>
            <a:b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славных дел свой век</a:t>
            </a:r>
            <a:b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украсил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быстротечный»           </a:t>
            </a: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  <a:r>
              <a:rPr lang="ru-RU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А.К.Толстой</a:t>
            </a: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4" descr="http://school1.senno-edu.by/wp-content/uploads/2018/06/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877" y="2901917"/>
            <a:ext cx="6426221" cy="370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69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49876-C3F7-42BD-A14C-81EC8C2D3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90" y="216313"/>
            <a:ext cx="3129715" cy="2664000"/>
          </a:xfrm>
          <a:prstGeom prst="rect">
            <a:avLst/>
          </a:prstGeom>
        </p:spPr>
      </p:pic>
      <p:pic>
        <p:nvPicPr>
          <p:cNvPr id="6" name="Рисунок 5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" y="296573"/>
            <a:ext cx="1013244" cy="11374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01141" y="659522"/>
            <a:ext cx="7059041" cy="3122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90000"/>
              </a:lnSpc>
              <a:spcAft>
                <a:spcPts val="30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«Труд учителя ни с чем не сравним… Ткач уже через час видит плоды своих забот, сталевар через несколько часов радуется огненному потоку металла … пахарь, сеятель, хлебороб через несколько месяцев любуются колосьями и горстью зерна, выращенного им в поле… Учителю же надо трудиться годы и годы, чтобы увидеть предмет своего творения…» </a:t>
            </a:r>
          </a:p>
          <a:p>
            <a:pPr indent="450215" algn="r">
              <a:lnSpc>
                <a:spcPct val="90000"/>
              </a:lnSpc>
              <a:spcAft>
                <a:spcPts val="300"/>
              </a:spcAft>
            </a:pPr>
            <a:r>
              <a:rPr lang="ru-RU" sz="2400" i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В. А. Сухомлинский</a:t>
            </a:r>
            <a:endParaRPr lang="ru-RU" sz="2400" i="1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47" y="2987325"/>
            <a:ext cx="2413000" cy="322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784343" y="4138560"/>
            <a:ext cx="49376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891114"/>
                </a:solidFill>
                <a:latin typeface="Calibri" pitchFamily="34" charset="0"/>
                <a:cs typeface="Calibri" pitchFamily="34" charset="0"/>
              </a:rPr>
              <a:t>ИВАНЕЦ АНДРЕЙ ИВАНОВИЧ </a:t>
            </a:r>
            <a:endParaRPr lang="be-BY" sz="2400" b="1" dirty="0">
              <a:solidFill>
                <a:srgbClr val="89111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4342" y="4744070"/>
            <a:ext cx="80418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10 февраля 2022 года Президент Республики Беларусь Александр Григорьевич Лукашенко назначил Андрея Ивановича Иванца 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Министром образования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2455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F49876-C3F7-42BD-A14C-81EC8C2D3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704" y="296573"/>
            <a:ext cx="3007344" cy="2559838"/>
          </a:xfrm>
          <a:prstGeom prst="rect">
            <a:avLst/>
          </a:prstGeom>
        </p:spPr>
      </p:pic>
      <p:pic>
        <p:nvPicPr>
          <p:cNvPr id="5" name="Рисунок 4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8" y="183361"/>
            <a:ext cx="1013244" cy="1137411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923315" y="1214377"/>
            <a:ext cx="470262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Учителей любимых имена – 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теплый лучик солнечного детства,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щедрости бесценное наследство,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Которое оставила весна.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Учителей любимых имена…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Добрые задумчивые лица-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них невозможно было не влюбиться.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Что мы уходим – то не их вина.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Эпохой </a:t>
            </a: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взбудоражена страна,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 в круговерти судеб и событий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Как имя мамы не могу забыть я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Учителей любимых имена…</a:t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Е. </a:t>
            </a:r>
            <a:r>
              <a:rPr lang="ru-RU" sz="2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Пиетиляйнен</a:t>
            </a:r>
            <a:endParaRPr lang="ru-RU" sz="2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8" name="Picture 4" descr="Первой сенненской школе — 145! — Сенно. Новости Сенно. Голас Сенненшчын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46" y="2856411"/>
            <a:ext cx="5226613" cy="297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Золотой рождественский колокольчик с бантом из красной ленты | Премиум  вектор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85" y="752066"/>
            <a:ext cx="1764030" cy="17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42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1F49876-C3F7-42BD-A14C-81EC8C2D38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2891" y="216314"/>
            <a:ext cx="2653120" cy="2258324"/>
          </a:xfrm>
          <a:prstGeom prst="rect">
            <a:avLst/>
          </a:prstGeom>
        </p:spPr>
      </p:pic>
      <p:pic>
        <p:nvPicPr>
          <p:cNvPr id="5" name="Рисунок 4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" y="296573"/>
            <a:ext cx="1013244" cy="113741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72119" y="743665"/>
            <a:ext cx="88198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Славные имена в </a:t>
            </a:r>
            <a:r>
              <a:rPr lang="ru-RU" sz="3600" b="1" dirty="0" smtClean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образовании</a:t>
            </a:r>
            <a:endParaRPr lang="ru-RU" sz="3600" b="1" dirty="0">
              <a:solidFill>
                <a:srgbClr val="891114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354" y="6135979"/>
            <a:ext cx="73304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Мария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Афанасьевна  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Кособуцкая</a:t>
            </a:r>
            <a:endParaRPr lang="ru-RU" sz="20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2" name="Picture 4" descr="https://www.sb.by/upload/iblock/7d2/7d2297e2a3a9069e8f3d87e33af98a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1" y="2513223"/>
            <a:ext cx="2656059" cy="346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97476" y="3658125"/>
            <a:ext cx="65691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B50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Хочу обратиться к молодым педагогам: любите свою профессию. Она замечательная! Именно стремление вырастить умных, талантливых, трудолюбивых граждан придавало нам силы в тяжелые послевоенные годы. Мы своими руками строили новую школу, заготавливали дрова, чтобы натопить классы, работали в колхозе, помогая сельчанам. Успевали везде: выступали с концертами художественной самодеятельности, читали лекции, ставили пьесы, ходили в походы.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09242" y="1779897"/>
            <a:ext cx="65456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Мария Афанасьевна Кособуцкая приехала в Сенненскую школу в 1949 году после окончания Могилевского пединститута. Работала сначала учителем, потом завучем и, наконец, возглавила это учебное заведение. С 1958 по 1966 год - директор школы № 1 г. Сенно.</a:t>
            </a:r>
          </a:p>
          <a:p>
            <a:pPr algn="just"/>
            <a:endParaRPr lang="ru-RU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31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" y="296573"/>
            <a:ext cx="1013244" cy="1137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49876-C3F7-42BD-A14C-81EC8C2D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9426" y="205337"/>
            <a:ext cx="3129715" cy="2664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484914" y="787653"/>
            <a:ext cx="7323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Славные имена в образовании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95703" y="2086551"/>
            <a:ext cx="511410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Тамара Филипповна Корниченко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до войны окончила педучилище и жила в Витебске. Фашисты  угнали её в Германию, работала там на  крупной военной фабрике сварщицей, жить приш­лось в бараках,  испытала все тяготы военного времени. После войны Тамара  Филипповна долгое время работала в  первой сенненской школе  учителем русского языка и литературы.</a:t>
            </a:r>
          </a:p>
        </p:txBody>
      </p:sp>
      <p:pic>
        <p:nvPicPr>
          <p:cNvPr id="3074" name="Picture 2" descr="http://www.senno.by/wp-content/uploads/2013/01/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39" y="2960573"/>
            <a:ext cx="4037886" cy="289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93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9" y="114432"/>
            <a:ext cx="1013244" cy="1137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49876-C3F7-42BD-A14C-81EC8C2D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096" y="367829"/>
            <a:ext cx="2505075" cy="213230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702628" y="1637719"/>
            <a:ext cx="62962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 августа 1963-го директором школы работал </a:t>
            </a:r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Аркадий 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Данилович Сапежинский.</a:t>
            </a:r>
            <a:endParaRPr lang="ru-RU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93771" y="2427157"/>
            <a:ext cx="63137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 февраля 1975г.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школа получила новое здание. По решению  Сенненского районо в первую школу была переведена часть  учеников СШ №2. В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1976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году школа становится  лучшей в районе по организации работы по кабинетной системе.</a:t>
            </a:r>
          </a:p>
          <a:p>
            <a:pPr algn="just" fontAlgn="base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 С 1979 по 1996 гг. возглавляла огромный коллектив учителей и  учащихся 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Зинаида Васильевна Гаврильчик,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трудолюбивая, настойчивая, знающая своё дело,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директор-труженик. Труд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Зинаиды Васильевны Гаврильчик высоко оценен, она награждена Почётными грамотами Министерства образования БССР, Министерства просвещения СССР, значком «Отличник народного  просвещения БССР».</a:t>
            </a:r>
            <a:endParaRPr lang="ru-RU" sz="2000" b="0" i="0" dirty="0">
              <a:solidFill>
                <a:schemeClr val="accent2">
                  <a:lumMod val="50000"/>
                </a:schemeClr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76205" y="747750"/>
            <a:ext cx="70191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Славные имена в образовании</a:t>
            </a:r>
          </a:p>
        </p:txBody>
      </p:sp>
      <p:pic>
        <p:nvPicPr>
          <p:cNvPr id="9" name="Picture 2" descr="C:\Documents and Settings\Ростик\Рабочий стол\Василевский В.А\fQ_5WCNXP1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59"/>
          <a:stretch/>
        </p:blipFill>
        <p:spPr bwMode="auto">
          <a:xfrm>
            <a:off x="1150946" y="2591392"/>
            <a:ext cx="2868821" cy="376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67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" y="296573"/>
            <a:ext cx="1013244" cy="1137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49876-C3F7-42BD-A14C-81EC8C2D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9526" y="433112"/>
            <a:ext cx="2801166" cy="23843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62103" y="1547022"/>
            <a:ext cx="4538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A106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Мария  Семёновна Василевская</a:t>
            </a:r>
            <a:r>
              <a:rPr lang="ru-RU" dirty="0" smtClean="0">
                <a:solidFill>
                  <a:srgbClr val="444444"/>
                </a:solidFill>
                <a:latin typeface="Open Sans" panose="020B0606030504020204" pitchFamily="34" charset="0"/>
              </a:rPr>
              <a:t> </a:t>
            </a:r>
            <a:endParaRPr lang="ru-RU" dirty="0"/>
          </a:p>
        </p:txBody>
      </p:sp>
      <p:pic>
        <p:nvPicPr>
          <p:cNvPr id="5122" name="Picture 2" descr="https://www.sb.by/upload/iblock/fb4/fb4c3e9b9ed6a9b4caeb9d34994deffb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359" y="2953991"/>
            <a:ext cx="2352333" cy="330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33869" y="748119"/>
            <a:ext cx="70695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Славные имена в образовании</a:t>
            </a:r>
          </a:p>
          <a:p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36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03562" y="2319135"/>
            <a:ext cx="67869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Воспитательный эффект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 педагогических способностях Марии Василевской в сенненской школе № 1 ходили легенды. Рассказывали: когда она работала за­вучем, даже самый отъявленный школьный хулиган, оказавшись у нее в кабинете, опускал голову и робко спрашивал: «Мария Семеновна, в какой угол мне стать?» А после разговора по душам бежал извиняться к учителю за сорванный урок. </a:t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добросовестный труд Марию Семеновну Василевскую дважды награждали значком «Отличник народного просвещения БССР». В 1978 году она стала делегатом съезда учителей Беларуси, а также Всесоюзного съезда учителей. </a:t>
            </a:r>
          </a:p>
        </p:txBody>
      </p:sp>
    </p:spTree>
    <p:extLst>
      <p:ext uri="{BB962C8B-B14F-4D97-AF65-F5344CB8AC3E}">
        <p14:creationId xmlns:p14="http://schemas.microsoft.com/office/powerpoint/2010/main" val="1236769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5" y="226903"/>
            <a:ext cx="1013244" cy="1137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49876-C3F7-42BD-A14C-81EC8C2D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224" y="392367"/>
            <a:ext cx="2831924" cy="2410522"/>
          </a:xfrm>
          <a:prstGeom prst="rect">
            <a:avLst/>
          </a:prstGeom>
        </p:spPr>
      </p:pic>
      <p:pic>
        <p:nvPicPr>
          <p:cNvPr id="6146" name="Picture 2" descr="https://thumb.tildacdn.com/tild3561-3537-4439-b233-343732396332/-/resize/720x/-/format/webp/d97ddf029fa81de9789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4"/>
          <a:stretch/>
        </p:blipFill>
        <p:spPr bwMode="auto">
          <a:xfrm>
            <a:off x="7770521" y="1625973"/>
            <a:ext cx="3275855" cy="4330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53393" y="717983"/>
            <a:ext cx="6992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Славные имена в образовании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20360" y="2238593"/>
            <a:ext cx="4720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B50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Алина</a:t>
            </a:r>
            <a:r>
              <a:rPr lang="ru-RU" sz="2400" b="1" dirty="0">
                <a:solidFill>
                  <a:srgbClr val="B50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 </a:t>
            </a:r>
            <a:r>
              <a:rPr lang="ru-RU" sz="2400" b="1" dirty="0" smtClean="0">
                <a:solidFill>
                  <a:srgbClr val="B50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Филипповна </a:t>
            </a:r>
            <a:r>
              <a:rPr lang="ru-RU" sz="2400" b="1" dirty="0">
                <a:solidFill>
                  <a:srgbClr val="B50C0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Ерёменко</a:t>
            </a:r>
            <a:endParaRPr lang="ru-RU" sz="2400" dirty="0">
              <a:solidFill>
                <a:srgbClr val="B50C0B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13167" y="2974606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Судьба Алины Филипповны – яркий пример трудолюбия, стойкости и терпения, присущих поколению детей войны. В мирной жизни ее ждали новые испытания. Молодая учительница вышла замуж, родила троих сыновей. Один из них во время родов получил травму и стал инвалидом. Любящая мать совмещала работу (за добросовестный труд Алине Филипповне Еременко было присвоено звание «Заслуженный учитель Белорусской ССР») и заботу о Викторе. </a:t>
            </a:r>
          </a:p>
        </p:txBody>
      </p:sp>
    </p:spTree>
    <p:extLst>
      <p:ext uri="{BB962C8B-B14F-4D97-AF65-F5344CB8AC3E}">
        <p14:creationId xmlns:p14="http://schemas.microsoft.com/office/powerpoint/2010/main" val="75274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id="{47F7905B-973E-45CF-AF45-9EB90AFFFE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5" y="226903"/>
            <a:ext cx="1013244" cy="11374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1F49876-C3F7-42BD-A14C-81EC8C2D3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224" y="392367"/>
            <a:ext cx="2831924" cy="241052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84617" y="314722"/>
            <a:ext cx="6992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solidFill>
                  <a:srgbClr val="891114"/>
                </a:solidFill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Славные имена в образовании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45874" y="1043473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A106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Василевский Валерий </a:t>
            </a:r>
            <a:r>
              <a:rPr lang="ru-RU" altLang="ru-RU" sz="2400" b="1" dirty="0" smtClean="0">
                <a:solidFill>
                  <a:srgbClr val="A1060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Александрович-</a:t>
            </a:r>
            <a:endParaRPr lang="ru-RU" altLang="ru-RU" b="1" dirty="0">
              <a:solidFill>
                <a:srgbClr val="A1060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alt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учитель технического труда (</a:t>
            </a:r>
            <a:r>
              <a:rPr lang="ru-RU" alt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 1970 </a:t>
            </a:r>
            <a:r>
              <a:rPr lang="ru-RU" alt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по 2006 год</a:t>
            </a:r>
            <a:r>
              <a:rPr lang="ru-RU" altLang="ru-RU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alt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 descr="C:\Documents and Settings\Ростик\Рабочий стол\Василевский В.А\fQ_5WCNXP1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256" y="3064548"/>
            <a:ext cx="3147990" cy="3192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37454" y="1909331"/>
            <a:ext cx="67926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Девиз его жизни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«Моя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жизнь-дело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рук моих».</a:t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период педагогической деятельности организовывал работу по вовлечению детей в кружковую деятельность. 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2" descr="C:\Documents and Settings\Ростик\Рабочий стол\Василевский В.А\0QsE6Brfrjo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366"/>
          <a:stretch/>
        </p:blipFill>
        <p:spPr bwMode="auto">
          <a:xfrm>
            <a:off x="5936924" y="2982760"/>
            <a:ext cx="3938596" cy="2048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15831" y="5137900"/>
            <a:ext cx="67926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внеурочное время для учащихся Валерий Александрович организовывал ОПТ </a:t>
            </a:r>
            <a:r>
              <a:rPr lang="ru-RU" altLang="ru-RU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ребята  </a:t>
            </a:r>
            <a:r>
              <a:rPr lang="ru-RU" alt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изготавливали резные деревянные заборы и резные крышки для частных колодцев. За выполнение данной работы на счет школы поступали средства и ребята получали свою первую заработную плату.</a:t>
            </a:r>
          </a:p>
        </p:txBody>
      </p:sp>
    </p:spTree>
    <p:extLst>
      <p:ext uri="{BB962C8B-B14F-4D97-AF65-F5344CB8AC3E}">
        <p14:creationId xmlns:p14="http://schemas.microsoft.com/office/powerpoint/2010/main" val="858921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2">
      <a:majorFont>
        <a:latin typeface="Arial Black"/>
        <a:ea typeface=""/>
        <a:cs typeface=""/>
      </a:majorFont>
      <a:minorFont>
        <a:latin typeface="Times New Roman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8876</TotalTime>
  <Words>418</Words>
  <Application>Microsoft Office PowerPoint</Application>
  <PresentationFormat>Широкоэкранный</PresentationFormat>
  <Paragraphs>45</Paragraphs>
  <Slides>10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  <vt:variant>
        <vt:lpstr>Произвольные показы</vt:lpstr>
      </vt:variant>
      <vt:variant>
        <vt:i4>1</vt:i4>
      </vt:variant>
    </vt:vector>
  </HeadingPairs>
  <TitlesOfParts>
    <vt:vector size="17" baseType="lpstr">
      <vt:lpstr>Arial</vt:lpstr>
      <vt:lpstr>Calibri</vt:lpstr>
      <vt:lpstr>Arial Black</vt:lpstr>
      <vt:lpstr>Open Sans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карта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</cp:lastModifiedBy>
  <cp:revision>648</cp:revision>
  <cp:lastPrinted>2018-12-07T06:48:34Z</cp:lastPrinted>
  <dcterms:created xsi:type="dcterms:W3CDTF">2018-12-03T10:14:15Z</dcterms:created>
  <dcterms:modified xsi:type="dcterms:W3CDTF">2024-01-30T20:47:38Z</dcterms:modified>
</cp:coreProperties>
</file>